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0"/>
  </p:notesMasterIdLst>
  <p:handoutMasterIdLst>
    <p:handoutMasterId r:id="rId21"/>
  </p:handoutMasterIdLst>
  <p:sldIdLst>
    <p:sldId id="355" r:id="rId7"/>
    <p:sldId id="401" r:id="rId8"/>
    <p:sldId id="370" r:id="rId9"/>
    <p:sldId id="392" r:id="rId10"/>
    <p:sldId id="398" r:id="rId11"/>
    <p:sldId id="371" r:id="rId12"/>
    <p:sldId id="373" r:id="rId13"/>
    <p:sldId id="402" r:id="rId14"/>
    <p:sldId id="403" r:id="rId15"/>
    <p:sldId id="399" r:id="rId16"/>
    <p:sldId id="394" r:id="rId17"/>
    <p:sldId id="400" r:id="rId18"/>
    <p:sldId id="372" r:id="rId19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93"/>
    <a:srgbClr val="ED8545"/>
    <a:srgbClr val="70AD47"/>
    <a:srgbClr val="372D26"/>
    <a:srgbClr val="8C7663"/>
    <a:srgbClr val="313215"/>
    <a:srgbClr val="A55C37"/>
    <a:srgbClr val="A09982"/>
    <a:srgbClr val="986F45"/>
    <a:srgbClr val="4D3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CF6A54-C924-43F9-8F91-F86F9ECAAC24}" v="505" dt="2023-01-15T20:49:59.424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600" autoAdjust="0"/>
  </p:normalViewPr>
  <p:slideViewPr>
    <p:cSldViewPr snapToGrid="0">
      <p:cViewPr>
        <p:scale>
          <a:sx n="100" d="100"/>
          <a:sy n="100" d="100"/>
        </p:scale>
        <p:origin x="1555" y="475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14/01/2023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14/01/2023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Ok,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.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807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9916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Besides, the naïve MSE, we can also use another Loss function which is Gaussian Negative Log Likelihood Loss to measure the depth error.</a:t>
            </a:r>
          </a:p>
          <a:p>
            <a:r>
              <a:rPr lang="en-US" altLang="zh-CN" dirty="0"/>
              <a:t>So here the S is the target standard deviation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554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88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93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364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09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129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479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can also check this videos.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910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4357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6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3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svg"/><Relationship Id="rId4" Type="http://schemas.openxmlformats.org/officeDocument/2006/relationships/image" Target="../media/image31.svg"/><Relationship Id="rId9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27.png"/><Relationship Id="rId26" Type="http://schemas.openxmlformats.org/officeDocument/2006/relationships/image" Target="../media/image38.png"/><Relationship Id="rId39" Type="http://schemas.openxmlformats.org/officeDocument/2006/relationships/image" Target="../media/image47.png"/><Relationship Id="rId21" Type="http://schemas.openxmlformats.org/officeDocument/2006/relationships/image" Target="../media/image30.png"/><Relationship Id="rId34" Type="http://schemas.openxmlformats.org/officeDocument/2006/relationships/image" Target="../media/image42.png"/><Relationship Id="rId42" Type="http://schemas.openxmlformats.org/officeDocument/2006/relationships/image" Target="../media/image50.svg"/><Relationship Id="rId47" Type="http://schemas.openxmlformats.org/officeDocument/2006/relationships/image" Target="../media/image55.png"/><Relationship Id="rId50" Type="http://schemas.openxmlformats.org/officeDocument/2006/relationships/image" Target="../media/image58.svg"/><Relationship Id="rId55" Type="http://schemas.openxmlformats.org/officeDocument/2006/relationships/image" Target="../media/image63.png"/><Relationship Id="rId63" Type="http://schemas.openxmlformats.org/officeDocument/2006/relationships/image" Target="../media/image7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11" Type="http://schemas.openxmlformats.org/officeDocument/2006/relationships/image" Target="../media/image34.png"/><Relationship Id="rId24" Type="http://schemas.openxmlformats.org/officeDocument/2006/relationships/image" Target="../media/image33.svg"/><Relationship Id="rId32" Type="http://schemas.openxmlformats.org/officeDocument/2006/relationships/image" Target="../media/image300.png"/><Relationship Id="rId37" Type="http://schemas.openxmlformats.org/officeDocument/2006/relationships/image" Target="../media/image45.png"/><Relationship Id="rId40" Type="http://schemas.openxmlformats.org/officeDocument/2006/relationships/image" Target="../media/image48.png"/><Relationship Id="rId45" Type="http://schemas.openxmlformats.org/officeDocument/2006/relationships/image" Target="../media/image53.png"/><Relationship Id="rId53" Type="http://schemas.openxmlformats.org/officeDocument/2006/relationships/image" Target="../media/image61.png"/><Relationship Id="rId58" Type="http://schemas.openxmlformats.org/officeDocument/2006/relationships/image" Target="../media/image66.svg"/><Relationship Id="rId5" Type="http://schemas.openxmlformats.org/officeDocument/2006/relationships/image" Target="../media/image20.png"/><Relationship Id="rId61" Type="http://schemas.openxmlformats.org/officeDocument/2006/relationships/image" Target="../media/image69.png"/><Relationship Id="rId19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Relationship Id="rId22" Type="http://schemas.openxmlformats.org/officeDocument/2006/relationships/image" Target="../media/image31.svg"/><Relationship Id="rId30" Type="http://schemas.openxmlformats.org/officeDocument/2006/relationships/image" Target="../media/image280.png"/><Relationship Id="rId35" Type="http://schemas.openxmlformats.org/officeDocument/2006/relationships/image" Target="../media/image43.png"/><Relationship Id="rId43" Type="http://schemas.openxmlformats.org/officeDocument/2006/relationships/image" Target="../media/image51.png"/><Relationship Id="rId48" Type="http://schemas.openxmlformats.org/officeDocument/2006/relationships/image" Target="../media/image56.svg"/><Relationship Id="rId56" Type="http://schemas.openxmlformats.org/officeDocument/2006/relationships/image" Target="../media/image64.svg"/><Relationship Id="rId8" Type="http://schemas.openxmlformats.org/officeDocument/2006/relationships/image" Target="../media/image23.png"/><Relationship Id="rId51" Type="http://schemas.openxmlformats.org/officeDocument/2006/relationships/image" Target="../media/image59.png"/><Relationship Id="rId3" Type="http://schemas.openxmlformats.org/officeDocument/2006/relationships/image" Target="../media/image18.png"/><Relationship Id="rId12" Type="http://schemas.openxmlformats.org/officeDocument/2006/relationships/image" Target="../media/image35.png"/><Relationship Id="rId17" Type="http://schemas.openxmlformats.org/officeDocument/2006/relationships/image" Target="../media/image26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38" Type="http://schemas.openxmlformats.org/officeDocument/2006/relationships/image" Target="../media/image46.svg"/><Relationship Id="rId46" Type="http://schemas.openxmlformats.org/officeDocument/2006/relationships/image" Target="../media/image54.svg"/><Relationship Id="rId59" Type="http://schemas.openxmlformats.org/officeDocument/2006/relationships/image" Target="../media/image67.png"/><Relationship Id="rId20" Type="http://schemas.openxmlformats.org/officeDocument/2006/relationships/image" Target="../media/image29.svg"/><Relationship Id="rId41" Type="http://schemas.openxmlformats.org/officeDocument/2006/relationships/image" Target="../media/image49.png"/><Relationship Id="rId54" Type="http://schemas.openxmlformats.org/officeDocument/2006/relationships/image" Target="../media/image62.svg"/><Relationship Id="rId62" Type="http://schemas.openxmlformats.org/officeDocument/2006/relationships/image" Target="../media/image7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5" Type="http://schemas.openxmlformats.org/officeDocument/2006/relationships/image" Target="../media/image39.png"/><Relationship Id="rId23" Type="http://schemas.openxmlformats.org/officeDocument/2006/relationships/image" Target="../media/image32.png"/><Relationship Id="rId36" Type="http://schemas.openxmlformats.org/officeDocument/2006/relationships/image" Target="../media/image44.svg"/><Relationship Id="rId49" Type="http://schemas.openxmlformats.org/officeDocument/2006/relationships/image" Target="../media/image57.png"/><Relationship Id="rId57" Type="http://schemas.openxmlformats.org/officeDocument/2006/relationships/image" Target="../media/image65.png"/><Relationship Id="rId10" Type="http://schemas.openxmlformats.org/officeDocument/2006/relationships/image" Target="../media/image33.png"/><Relationship Id="rId31" Type="http://schemas.openxmlformats.org/officeDocument/2006/relationships/image" Target="../media/image29.png"/><Relationship Id="rId44" Type="http://schemas.openxmlformats.org/officeDocument/2006/relationships/image" Target="../media/image52.svg"/><Relationship Id="rId52" Type="http://schemas.openxmlformats.org/officeDocument/2006/relationships/image" Target="../media/image60.svg"/><Relationship Id="rId60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image" Target="../media/image84.gif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Dynamic </a:t>
            </a:r>
            <a:r>
              <a:rPr lang="de-DE" dirty="0" err="1"/>
              <a:t>NeRF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Depth-</a:t>
            </a:r>
            <a:r>
              <a:rPr lang="de-DE" dirty="0" err="1"/>
              <a:t>Guided</a:t>
            </a:r>
            <a:r>
              <a:rPr lang="de-DE" dirty="0"/>
              <a:t> Supervision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de-DE" dirty="0"/>
              <a:t>Chang Luo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971" y="571142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327277" y="995254"/>
            <a:ext cx="381027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dirty="0" err="1"/>
              <a:t>Weird</a:t>
            </a:r>
            <a:r>
              <a:rPr lang="de-DE" altLang="zh-CN" sz="1400" dirty="0"/>
              <a:t> </a:t>
            </a:r>
            <a:r>
              <a:rPr lang="de-DE" altLang="zh-CN" sz="1400" u="sng" dirty="0" err="1"/>
              <a:t>artefacts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really</a:t>
            </a:r>
            <a:r>
              <a:rPr lang="de-DE" altLang="zh-CN" sz="1400" dirty="0"/>
              <a:t> hurts </a:t>
            </a:r>
            <a:r>
              <a:rPr lang="de-DE" altLang="zh-CN" sz="1400" dirty="0" err="1"/>
              <a:t>our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metrics</a:t>
            </a:r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endParaRPr lang="de-DE" altLang="zh-CN" sz="1400" dirty="0"/>
          </a:p>
          <a:p>
            <a:pPr lvl="1"/>
            <a:endParaRPr lang="de-DE" altLang="zh-CN" sz="14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400" u="sng" dirty="0"/>
              <a:t>Details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are</a:t>
            </a:r>
            <a:r>
              <a:rPr lang="de-DE" altLang="zh-CN" sz="1400" dirty="0"/>
              <a:t> lost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altLang="zh-CN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C10DB-ABDC-7910-1755-653C1142B1A6}"/>
              </a:ext>
            </a:extLst>
          </p:cNvPr>
          <p:cNvGrpSpPr/>
          <p:nvPr/>
        </p:nvGrpSpPr>
        <p:grpSpPr>
          <a:xfrm>
            <a:off x="1213220" y="1331635"/>
            <a:ext cx="3484189" cy="1623270"/>
            <a:chOff x="5042909" y="818339"/>
            <a:chExt cx="3484189" cy="1623270"/>
          </a:xfrm>
        </p:grpSpPr>
        <p:pic>
          <p:nvPicPr>
            <p:cNvPr id="5" name="Picture 4" descr="A dog with a bone in its mouth&#10;&#10;Description automatically generated with low confidence">
              <a:extLst>
                <a:ext uri="{FF2B5EF4-FFF2-40B4-BE49-F238E27FC236}">
                  <a16:creationId xmlns:a16="http://schemas.microsoft.com/office/drawing/2014/main" id="{CCCC5239-FD04-D2F1-BE45-7BA8A18EA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2909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8" descr="A picture containing indoor, wall&#10;&#10;Description automatically generated">
              <a:extLst>
                <a:ext uri="{FF2B5EF4-FFF2-40B4-BE49-F238E27FC236}">
                  <a16:creationId xmlns:a16="http://schemas.microsoft.com/office/drawing/2014/main" id="{11816A22-3D49-73A6-9367-F05F2FF5A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3828" y="818339"/>
              <a:ext cx="1623270" cy="16232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0BDD1F-0CCD-E981-BBD1-472D0AB9BA76}"/>
                </a:ext>
              </a:extLst>
            </p:cNvPr>
            <p:cNvSpPr/>
            <p:nvPr/>
          </p:nvSpPr>
          <p:spPr>
            <a:xfrm>
              <a:off x="5683250" y="1238946"/>
              <a:ext cx="495912" cy="35889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C1E451A-8A09-AD9B-E2AA-A972F8AE19A2}"/>
                </a:ext>
              </a:extLst>
            </p:cNvPr>
            <p:cNvSpPr/>
            <p:nvPr/>
          </p:nvSpPr>
          <p:spPr>
            <a:xfrm>
              <a:off x="8211820" y="1171124"/>
              <a:ext cx="229071" cy="42672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0C928DD-7CB0-71A4-E198-21BA5FFDF569}"/>
                </a:ext>
              </a:extLst>
            </p:cNvPr>
            <p:cNvSpPr/>
            <p:nvPr/>
          </p:nvSpPr>
          <p:spPr>
            <a:xfrm>
              <a:off x="7046018" y="1238946"/>
              <a:ext cx="260502" cy="502641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7C57D7A-7C00-793E-6749-6FC92692BDA8}"/>
              </a:ext>
            </a:extLst>
          </p:cNvPr>
          <p:cNvGrpSpPr/>
          <p:nvPr/>
        </p:nvGrpSpPr>
        <p:grpSpPr>
          <a:xfrm>
            <a:off x="1213220" y="3473934"/>
            <a:ext cx="3550875" cy="1362058"/>
            <a:chOff x="4826141" y="2481989"/>
            <a:chExt cx="3550875" cy="1362058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24DD35-5CA3-76A4-4C55-66E07483B02A}"/>
                </a:ext>
              </a:extLst>
            </p:cNvPr>
            <p:cNvGrpSpPr/>
            <p:nvPr/>
          </p:nvGrpSpPr>
          <p:grpSpPr>
            <a:xfrm>
              <a:off x="4826141" y="2481989"/>
              <a:ext cx="3550875" cy="1094798"/>
              <a:chOff x="4771789" y="2565489"/>
              <a:chExt cx="3550875" cy="109479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B75B59F-9AC3-288D-79A4-A9190A49BD04}"/>
                  </a:ext>
                </a:extLst>
              </p:cNvPr>
              <p:cNvGrpSpPr/>
              <p:nvPr/>
            </p:nvGrpSpPr>
            <p:grpSpPr>
              <a:xfrm>
                <a:off x="4771789" y="2565489"/>
                <a:ext cx="1005061" cy="1094798"/>
                <a:chOff x="3064879" y="2623632"/>
                <a:chExt cx="1005061" cy="1094798"/>
              </a:xfrm>
            </p:grpSpPr>
            <p:pic>
              <p:nvPicPr>
                <p:cNvPr id="16" name="Picture 15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9BA262E-475C-A641-7D88-9DC67D930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355" t="33966" r="57486" b="39718"/>
                <a:stretch/>
              </p:blipFill>
              <p:spPr>
                <a:xfrm>
                  <a:off x="3064879" y="2623632"/>
                  <a:ext cx="1005060" cy="1094797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9FB6B91-CD4D-9E36-1DAD-35A779E84248}"/>
                    </a:ext>
                  </a:extLst>
                </p:cNvPr>
                <p:cNvSpPr/>
                <p:nvPr/>
              </p:nvSpPr>
              <p:spPr>
                <a:xfrm>
                  <a:off x="3064880" y="2629348"/>
                  <a:ext cx="1005060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542F5CA-2ED5-7CBC-CE1E-7D77F7D812E6}"/>
                  </a:ext>
                </a:extLst>
              </p:cNvPr>
              <p:cNvGrpSpPr/>
              <p:nvPr/>
            </p:nvGrpSpPr>
            <p:grpSpPr>
              <a:xfrm>
                <a:off x="6039062" y="2569213"/>
                <a:ext cx="999815" cy="1089083"/>
                <a:chOff x="4258884" y="2623633"/>
                <a:chExt cx="999815" cy="1089083"/>
              </a:xfrm>
            </p:grpSpPr>
            <p:pic>
              <p:nvPicPr>
                <p:cNvPr id="15" name="Picture 14" descr="A dog with its mouth open&#10;&#10;Description automatically generated with low confidence">
                  <a:extLst>
                    <a:ext uri="{FF2B5EF4-FFF2-40B4-BE49-F238E27FC236}">
                      <a16:creationId xmlns:a16="http://schemas.microsoft.com/office/drawing/2014/main" id="{0DFCB0DB-D68B-1A7B-3A64-89559B5BC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8599" t="33762" r="57242" b="39923"/>
                <a:stretch/>
              </p:blipFill>
              <p:spPr>
                <a:xfrm>
                  <a:off x="4258884" y="2623634"/>
                  <a:ext cx="999814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C7B5214-D298-6D45-705C-BF87993F28F4}"/>
                    </a:ext>
                  </a:extLst>
                </p:cNvPr>
                <p:cNvSpPr/>
                <p:nvPr/>
              </p:nvSpPr>
              <p:spPr>
                <a:xfrm>
                  <a:off x="4258885" y="2623633"/>
                  <a:ext cx="999814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D131D84-4D75-0F46-F62A-F129DF9F3DAC}"/>
                  </a:ext>
                </a:extLst>
              </p:cNvPr>
              <p:cNvGrpSpPr/>
              <p:nvPr/>
            </p:nvGrpSpPr>
            <p:grpSpPr>
              <a:xfrm>
                <a:off x="7322847" y="2565489"/>
                <a:ext cx="999817" cy="1089082"/>
                <a:chOff x="5271793" y="2623633"/>
                <a:chExt cx="999817" cy="1089082"/>
              </a:xfrm>
            </p:grpSpPr>
            <p:pic>
              <p:nvPicPr>
                <p:cNvPr id="19" name="Picture 18" descr="A picture containing indoor, floor, wall, dog&#10;&#10;Description automatically generated">
                  <a:extLst>
                    <a:ext uri="{FF2B5EF4-FFF2-40B4-BE49-F238E27FC236}">
                      <a16:creationId xmlns:a16="http://schemas.microsoft.com/office/drawing/2014/main" id="{F466FE33-A180-6EDC-F60A-E4BC21F03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0523" t="33319" r="55319" b="40365"/>
                <a:stretch/>
              </p:blipFill>
              <p:spPr>
                <a:xfrm>
                  <a:off x="5271793" y="2623633"/>
                  <a:ext cx="999817" cy="108908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E9C4825-E9FC-42EF-698F-F35EEA08EB4F}"/>
                    </a:ext>
                  </a:extLst>
                </p:cNvPr>
                <p:cNvSpPr/>
                <p:nvPr/>
              </p:nvSpPr>
              <p:spPr>
                <a:xfrm>
                  <a:off x="5271793" y="2623633"/>
                  <a:ext cx="999815" cy="1089082"/>
                </a:xfrm>
                <a:prstGeom prst="rect">
                  <a:avLst/>
                </a:prstGeom>
                <a:noFill/>
                <a:ln>
                  <a:solidFill>
                    <a:srgbClr val="0052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dirty="0"/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1A2E6-3DAB-351E-26C6-11BC58BBF95E}"/>
                </a:ext>
              </a:extLst>
            </p:cNvPr>
            <p:cNvSpPr txBox="1"/>
            <p:nvPr/>
          </p:nvSpPr>
          <p:spPr>
            <a:xfrm>
              <a:off x="5161958" y="3651045"/>
              <a:ext cx="33342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Ours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74EFCF-AD17-3D0C-0795-1BDC5C346BAC}"/>
                </a:ext>
              </a:extLst>
            </p:cNvPr>
            <p:cNvSpPr txBox="1"/>
            <p:nvPr/>
          </p:nvSpPr>
          <p:spPr>
            <a:xfrm>
              <a:off x="6306010" y="3651045"/>
              <a:ext cx="56265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>
                  <a:latin typeface="+mn-lt"/>
                </a:rPr>
                <a:t>D-</a:t>
              </a:r>
              <a:r>
                <a:rPr lang="en-US" altLang="zh-CN" sz="1200" dirty="0" err="1">
                  <a:latin typeface="+mn-lt"/>
                </a:rPr>
                <a:t>NeRF</a:t>
              </a:r>
              <a:endParaRPr lang="zh-CN" altLang="en-US" sz="1200" dirty="0" err="1">
                <a:latin typeface="+mn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CA2F5D-7255-F76B-C7C2-F1E710B75918}"/>
                </a:ext>
              </a:extLst>
            </p:cNvPr>
            <p:cNvSpPr txBox="1"/>
            <p:nvPr/>
          </p:nvSpPr>
          <p:spPr>
            <a:xfrm>
              <a:off x="7470474" y="3601256"/>
              <a:ext cx="819135" cy="19300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200" dirty="0" err="1">
                  <a:latin typeface="+mn-lt"/>
                </a:rPr>
                <a:t>Groundtruth</a:t>
              </a:r>
              <a:endParaRPr lang="zh-CN" altLang="en-US" sz="1200" dirty="0" err="1">
                <a:latin typeface="+mn-lt"/>
              </a:endParaRPr>
            </a:p>
          </p:txBody>
        </p: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92D0EB80-98C5-510E-A1A7-A43AF298AA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69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8ADDF-C330-BFCC-5951-1A60DE76567C}"/>
              </a:ext>
            </a:extLst>
          </p:cNvPr>
          <p:cNvSpPr txBox="1"/>
          <p:nvPr/>
        </p:nvSpPr>
        <p:spPr>
          <a:xfrm>
            <a:off x="731520" y="1493520"/>
            <a:ext cx="7724038" cy="320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depth prediction is very apparent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improvement on color can be confirmed visually, not that prominent in metrics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Next </a:t>
            </a:r>
            <a:r>
              <a:rPr lang="de-DE" altLang="zh-CN" sz="1600" dirty="0" err="1"/>
              <a:t>step</a:t>
            </a:r>
            <a:r>
              <a:rPr lang="de-DE" altLang="zh-CN" sz="1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Finish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training</a:t>
            </a:r>
            <a:r>
              <a:rPr lang="de-DE" altLang="zh-CN" sz="1600" dirty="0"/>
              <a:t> </a:t>
            </a:r>
            <a:r>
              <a:rPr lang="de-DE" altLang="zh-CN" sz="1600" dirty="0" err="1"/>
              <a:t>with</a:t>
            </a:r>
            <a:r>
              <a:rPr lang="de-DE" altLang="zh-CN" sz="1600" dirty="0"/>
              <a:t> GNLL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the</a:t>
            </a:r>
            <a:r>
              <a:rPr lang="de-DE" altLang="zh-CN" sz="1600" dirty="0"/>
              <a:t> </a:t>
            </a:r>
            <a:r>
              <a:rPr lang="de-DE" altLang="zh-CN" sz="1600" dirty="0" err="1"/>
              <a:t>performance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Try a real </a:t>
            </a:r>
            <a:r>
              <a:rPr lang="de-DE" altLang="zh-CN" sz="1600" dirty="0" err="1"/>
              <a:t>world</a:t>
            </a:r>
            <a:r>
              <a:rPr lang="de-DE" altLang="zh-CN" sz="1600" dirty="0"/>
              <a:t> </a:t>
            </a:r>
            <a:r>
              <a:rPr lang="de-DE" altLang="zh-CN" sz="1600" dirty="0" err="1"/>
              <a:t>dataset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check </a:t>
            </a:r>
            <a:r>
              <a:rPr lang="de-DE" altLang="zh-CN" sz="1600" dirty="0" err="1"/>
              <a:t>outcome</a:t>
            </a:r>
            <a:r>
              <a:rPr lang="de-DE" altLang="zh-CN" sz="1600" dirty="0"/>
              <a:t> on real </a:t>
            </a:r>
            <a:r>
              <a:rPr lang="de-DE" altLang="zh-CN" sz="1600" dirty="0" err="1"/>
              <a:t>dataset</a:t>
            </a:r>
            <a:endParaRPr lang="de-DE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altLang="zh-CN" sz="1600" dirty="0"/>
              <a:t>Tune </a:t>
            </a:r>
            <a:r>
              <a:rPr lang="de-DE" altLang="zh-CN" sz="1600" dirty="0" err="1"/>
              <a:t>model</a:t>
            </a:r>
            <a:r>
              <a:rPr lang="de-DE" altLang="zh-CN" sz="1600" dirty="0"/>
              <a:t> </a:t>
            </a:r>
            <a:r>
              <a:rPr lang="de-DE" altLang="zh-CN" sz="1600" dirty="0" err="1"/>
              <a:t>to</a:t>
            </a:r>
            <a:r>
              <a:rPr lang="de-DE" altLang="zh-CN" sz="1600" dirty="0"/>
              <a:t> </a:t>
            </a:r>
            <a:r>
              <a:rPr lang="de-DE" altLang="zh-CN" sz="1600" dirty="0" err="1"/>
              <a:t>get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best</a:t>
            </a:r>
            <a:r>
              <a:rPr lang="de-DE" altLang="zh-CN" sz="1600" dirty="0"/>
              <a:t> </a:t>
            </a:r>
            <a:r>
              <a:rPr lang="de-DE" altLang="zh-CN" sz="1600" dirty="0" err="1"/>
              <a:t>metrics</a:t>
            </a:r>
            <a:endParaRPr lang="de-DE" altLang="zh-CN" sz="1600" dirty="0"/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zh-CN" altLang="en-US" sz="1600" dirty="0" err="1">
              <a:latin typeface="+mn-lt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BDD89B-EC75-2096-D0CE-16C439CEFB83}"/>
              </a:ext>
            </a:extLst>
          </p:cNvPr>
          <p:cNvGrpSpPr/>
          <p:nvPr/>
        </p:nvGrpSpPr>
        <p:grpSpPr>
          <a:xfrm>
            <a:off x="1193501" y="2186644"/>
            <a:ext cx="7176718" cy="1134384"/>
            <a:chOff x="1193501" y="2186644"/>
            <a:chExt cx="7176718" cy="1134384"/>
          </a:xfrm>
        </p:grpSpPr>
        <p:pic>
          <p:nvPicPr>
            <p:cNvPr id="9" name="Picture 8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05D15159-1262-BDD1-E432-5EB8C71A7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6744" y="2186644"/>
              <a:ext cx="1133475" cy="1133475"/>
            </a:xfrm>
            <a:prstGeom prst="rect">
              <a:avLst/>
            </a:prstGeom>
          </p:spPr>
        </p:pic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3CADCF7-108C-2C7C-E072-52BE3161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8672" y="2186644"/>
              <a:ext cx="1133475" cy="1133475"/>
            </a:xfrm>
            <a:prstGeom prst="rect">
              <a:avLst/>
            </a:prstGeom>
          </p:spPr>
        </p:pic>
        <p:pic>
          <p:nvPicPr>
            <p:cNvPr id="11" name="Picture 10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070323C-7779-25A3-0E41-259A4DED6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60600" y="2186644"/>
              <a:ext cx="1133475" cy="1133475"/>
            </a:xfrm>
            <a:prstGeom prst="rect">
              <a:avLst/>
            </a:prstGeom>
          </p:spPr>
        </p:pic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11849DE9-4BEE-1373-48B9-151299E67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3501" y="2186645"/>
              <a:ext cx="1133475" cy="1133475"/>
            </a:xfrm>
            <a:prstGeom prst="rect">
              <a:avLst/>
            </a:prstGeom>
          </p:spPr>
        </p:pic>
        <p:pic>
          <p:nvPicPr>
            <p:cNvPr id="13" name="Picture 12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F5724CC9-85D3-FE74-9BCD-46B5C07DB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81573" y="2186644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100A566-006B-B603-AF2B-218B93270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9645" y="2187553"/>
              <a:ext cx="1133475" cy="1133475"/>
            </a:xfrm>
            <a:prstGeom prst="rect">
              <a:avLst/>
            </a:prstGeom>
          </p:spPr>
        </p:pic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D5C8AAF0-0DE9-D42C-58A9-C140DD57222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altLang="zh-CN" dirty="0"/>
              <a:t>Thank you for your attention!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Chang Luo</a:t>
            </a:r>
          </a:p>
          <a:p>
            <a:r>
              <a:rPr lang="de-DE" sz="1200" dirty="0" err="1"/>
              <a:t>Advanced</a:t>
            </a:r>
            <a:r>
              <a:rPr lang="de-DE" sz="1200" dirty="0"/>
              <a:t> </a:t>
            </a:r>
            <a:r>
              <a:rPr lang="en-US" altLang="zh-CN" sz="1200" dirty="0"/>
              <a:t>Deep Learning for Computer Vision Course Project</a:t>
            </a:r>
            <a:endParaRPr lang="de-DE" sz="1200" dirty="0"/>
          </a:p>
          <a:p>
            <a:r>
              <a:rPr lang="de-DE" dirty="0"/>
              <a:t>11.01.2023</a:t>
            </a:r>
          </a:p>
        </p:txBody>
      </p:sp>
    </p:spTree>
    <p:extLst>
      <p:ext uri="{BB962C8B-B14F-4D97-AF65-F5344CB8AC3E}">
        <p14:creationId xmlns:p14="http://schemas.microsoft.com/office/powerpoint/2010/main" val="3554589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/>
              <a:t>Methods: Depth Loss Type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A8C804-CBDA-A943-F025-595B85653CF7}"/>
              </a:ext>
            </a:extLst>
          </p:cNvPr>
          <p:cNvSpPr txBox="1"/>
          <p:nvPr/>
        </p:nvSpPr>
        <p:spPr>
          <a:xfrm>
            <a:off x="594360" y="1457960"/>
            <a:ext cx="278762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Mean Squared Error (MSE)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8F672E-6B09-5EC9-79EB-6A87DA7DFE5A}"/>
              </a:ext>
            </a:extLst>
          </p:cNvPr>
          <p:cNvGrpSpPr/>
          <p:nvPr/>
        </p:nvGrpSpPr>
        <p:grpSpPr>
          <a:xfrm>
            <a:off x="1023022" y="1820360"/>
            <a:ext cx="2863178" cy="321305"/>
            <a:chOff x="5752410" y="4103801"/>
            <a:chExt cx="1714500" cy="20002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4C80DBFC-4894-2BDC-1653-F398F46EF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52410" y="4103801"/>
              <a:ext cx="1714500" cy="200025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17CC8B4-1993-79EA-712A-08974EF3A609}"/>
                </a:ext>
              </a:extLst>
            </p:cNvPr>
            <p:cNvSpPr/>
            <p:nvPr/>
          </p:nvSpPr>
          <p:spPr>
            <a:xfrm>
              <a:off x="7191440" y="4255521"/>
              <a:ext cx="45719" cy="45719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943CE11-F6E0-F0DE-5615-0A0067C34417}"/>
              </a:ext>
            </a:extLst>
          </p:cNvPr>
          <p:cNvSpPr txBox="1"/>
          <p:nvPr/>
        </p:nvSpPr>
        <p:spPr>
          <a:xfrm>
            <a:off x="594359" y="2351965"/>
            <a:ext cx="461825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Gaussian Negative Log Likelihood Loss (GNLL)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729196-7E45-D5F3-3492-F27F5CE7C512}"/>
              </a:ext>
            </a:extLst>
          </p:cNvPr>
          <p:cNvGrpSpPr/>
          <p:nvPr/>
        </p:nvGrpSpPr>
        <p:grpSpPr>
          <a:xfrm>
            <a:off x="1023022" y="2782034"/>
            <a:ext cx="4491991" cy="798275"/>
            <a:chOff x="1023022" y="2782034"/>
            <a:chExt cx="4491991" cy="79827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4BA6307-AE83-2CE4-8E94-15EC72DFE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3022" y="2782034"/>
              <a:ext cx="4491991" cy="798275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43044F-001D-AF25-4039-0A4A58D7A8CD}"/>
                </a:ext>
              </a:extLst>
            </p:cNvPr>
            <p:cNvSpPr/>
            <p:nvPr/>
          </p:nvSpPr>
          <p:spPr>
            <a:xfrm>
              <a:off x="3937346" y="2937832"/>
              <a:ext cx="57439" cy="58733"/>
            </a:xfrm>
            <a:prstGeom prst="ellipse">
              <a:avLst/>
            </a:prstGeom>
            <a:solidFill>
              <a:srgbClr val="FFF2CC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813E566F-6D4B-E45F-2EA3-283E727C73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21730" y="2911932"/>
            <a:ext cx="2384387" cy="263392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C8E1844A-39B0-DE5A-C276-BF5BEBB868D6}"/>
              </a:ext>
            </a:extLst>
          </p:cNvPr>
          <p:cNvSpPr/>
          <p:nvPr/>
        </p:nvSpPr>
        <p:spPr>
          <a:xfrm>
            <a:off x="7887009" y="3101884"/>
            <a:ext cx="76350" cy="73440"/>
          </a:xfrm>
          <a:prstGeom prst="ellipse">
            <a:avLst/>
          </a:prstGeom>
          <a:solidFill>
            <a:srgbClr val="FFF2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9C67E35-5AF5-C845-01AA-734EC6A51B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21730" y="3307082"/>
            <a:ext cx="1055650" cy="273227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70146C5-87AC-21A8-7509-1B2B3B37D8D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21158" y="3906435"/>
            <a:ext cx="2564653" cy="5783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9BCEB12-1EB5-0FDC-59E7-6319FDE0876E}"/>
              </a:ext>
            </a:extLst>
          </p:cNvPr>
          <p:cNvSpPr txBox="1"/>
          <p:nvPr/>
        </p:nvSpPr>
        <p:spPr>
          <a:xfrm>
            <a:off x="946673" y="4031626"/>
            <a:ext cx="60433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Where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070AE9-4AD0-74E1-E819-B523792AD048}"/>
              </a:ext>
            </a:extLst>
          </p:cNvPr>
          <p:cNvSpPr txBox="1"/>
          <p:nvPr/>
        </p:nvSpPr>
        <p:spPr>
          <a:xfrm>
            <a:off x="4733364" y="4019892"/>
            <a:ext cx="363721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Will encourage </a:t>
            </a:r>
            <a:r>
              <a:rPr lang="en-US" altLang="zh-CN" sz="1600" dirty="0" err="1">
                <a:latin typeface="+mn-lt"/>
              </a:rPr>
              <a:t>NeRF</a:t>
            </a:r>
            <a:r>
              <a:rPr lang="en-US" altLang="zh-CN" sz="1600" dirty="0">
                <a:latin typeface="+mn-lt"/>
              </a:rPr>
              <a:t> to terminates rays</a:t>
            </a: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within the standard deviation!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CE17F0F-8D11-CCEC-72B6-BC9D0F488C74}"/>
              </a:ext>
            </a:extLst>
          </p:cNvPr>
          <p:cNvSpPr/>
          <p:nvPr/>
        </p:nvSpPr>
        <p:spPr>
          <a:xfrm>
            <a:off x="6040419" y="2782034"/>
            <a:ext cx="2786589" cy="88632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zh-CN" alt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9C28B97-AE75-6574-729B-F7F741AAB3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C6EB49-3983-EB8F-61D2-AC00AB38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09" y="291272"/>
            <a:ext cx="8508999" cy="38081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B231C-266E-562E-FE9B-CE6B59C993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7DDA-05F7-324B-DE71-22A888B22A2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05B1A-613D-1A34-6A23-E5C47EB46195}"/>
              </a:ext>
            </a:extLst>
          </p:cNvPr>
          <p:cNvSpPr txBox="1"/>
          <p:nvPr/>
        </p:nvSpPr>
        <p:spPr>
          <a:xfrm>
            <a:off x="664464" y="876233"/>
            <a:ext cx="7043082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focus on Novel View Synthesis for </a:t>
            </a:r>
            <a:r>
              <a:rPr lang="en-US" altLang="zh-CN" sz="1600" b="1" dirty="0">
                <a:latin typeface="+mn-lt"/>
              </a:rPr>
              <a:t>Dynamic Scenes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We want to take advantage of </a:t>
            </a:r>
            <a:r>
              <a:rPr lang="en-US" altLang="zh-CN" sz="1600" b="1" dirty="0">
                <a:latin typeface="+mn-lt"/>
              </a:rPr>
              <a:t>Depth</a:t>
            </a:r>
            <a:r>
              <a:rPr lang="en-US" altLang="zh-CN" sz="1600" dirty="0">
                <a:latin typeface="+mn-lt"/>
              </a:rPr>
              <a:t> Information to constraint the problem</a:t>
            </a:r>
            <a:endParaRPr lang="zh-CN" altLang="en-US" sz="1600" dirty="0" err="1">
              <a:latin typeface="+mn-lt"/>
            </a:endParaRPr>
          </a:p>
        </p:txBody>
      </p:sp>
      <p:pic>
        <p:nvPicPr>
          <p:cNvPr id="2" name="Picture 1" descr="A couple of men playing video games&#10;&#10;Description automatically generated with low confidence">
            <a:extLst>
              <a:ext uri="{FF2B5EF4-FFF2-40B4-BE49-F238E27FC236}">
                <a16:creationId xmlns:a16="http://schemas.microsoft.com/office/drawing/2014/main" id="{7F5C2238-06B3-BCDF-9FBF-19084A65A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64" t="50000" r="56588" b="18953"/>
          <a:stretch/>
        </p:blipFill>
        <p:spPr>
          <a:xfrm>
            <a:off x="913339" y="1693317"/>
            <a:ext cx="1779547" cy="1334658"/>
          </a:xfrm>
          <a:prstGeom prst="rect">
            <a:avLst/>
          </a:prstGeom>
        </p:spPr>
      </p:pic>
      <p:pic>
        <p:nvPicPr>
          <p:cNvPr id="6" name="Picture 5" descr="No image&#10;&#10;Description automatically generated">
            <a:extLst>
              <a:ext uri="{FF2B5EF4-FFF2-40B4-BE49-F238E27FC236}">
                <a16:creationId xmlns:a16="http://schemas.microsoft.com/office/drawing/2014/main" id="{E57D0D01-5947-1DEA-2AB9-A693EEF6E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0" t="49545" r="54393" b="19408"/>
          <a:stretch/>
        </p:blipFill>
        <p:spPr>
          <a:xfrm>
            <a:off x="913293" y="3196635"/>
            <a:ext cx="1777794" cy="1346794"/>
          </a:xfrm>
          <a:prstGeom prst="rect">
            <a:avLst/>
          </a:prstGeom>
        </p:spPr>
      </p:pic>
      <p:pic>
        <p:nvPicPr>
          <p:cNvPr id="7" name="Picture 6" descr="A picture containing indoor, wall, floor, ceiling&#10;&#10;Description automatically generated">
            <a:extLst>
              <a:ext uri="{FF2B5EF4-FFF2-40B4-BE49-F238E27FC236}">
                <a16:creationId xmlns:a16="http://schemas.microsoft.com/office/drawing/2014/main" id="{31B829E2-3AA4-2F3D-4371-F565126AA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4" t="32771" r="46193" b="35676"/>
          <a:stretch/>
        </p:blipFill>
        <p:spPr>
          <a:xfrm>
            <a:off x="5010105" y="1703323"/>
            <a:ext cx="1313262" cy="1313262"/>
          </a:xfrm>
          <a:prstGeom prst="rect">
            <a:avLst/>
          </a:prstGeom>
        </p:spPr>
      </p:pic>
      <p:pic>
        <p:nvPicPr>
          <p:cNvPr id="8" name="Picture 7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5D31A57F-A52F-6568-436E-AF9F1ADF1B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926" t="32486" r="47466" b="35906"/>
          <a:stretch/>
        </p:blipFill>
        <p:spPr>
          <a:xfrm>
            <a:off x="5011683" y="3214189"/>
            <a:ext cx="1311684" cy="1311686"/>
          </a:xfrm>
          <a:prstGeom prst="rect">
            <a:avLst/>
          </a:prstGeom>
        </p:spPr>
      </p:pic>
      <p:pic>
        <p:nvPicPr>
          <p:cNvPr id="9" name="Picture 8" descr="A picture containing floor, person, indoor, athletic game&#10;&#10;Description automatically generated">
            <a:extLst>
              <a:ext uri="{FF2B5EF4-FFF2-40B4-BE49-F238E27FC236}">
                <a16:creationId xmlns:a16="http://schemas.microsoft.com/office/drawing/2014/main" id="{A6673151-A0BE-5F25-E744-A3A41B65C2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012" t="19556" r="5389" b="48905"/>
          <a:stretch/>
        </p:blipFill>
        <p:spPr>
          <a:xfrm>
            <a:off x="2862083" y="1703323"/>
            <a:ext cx="1769564" cy="1324652"/>
          </a:xfrm>
          <a:prstGeom prst="rect">
            <a:avLst/>
          </a:prstGeom>
        </p:spPr>
      </p:pic>
      <p:pic>
        <p:nvPicPr>
          <p:cNvPr id="11" name="Picture 10" descr="A picture containing outdoor&#10;&#10;Description automatically generated">
            <a:extLst>
              <a:ext uri="{FF2B5EF4-FFF2-40B4-BE49-F238E27FC236}">
                <a16:creationId xmlns:a16="http://schemas.microsoft.com/office/drawing/2014/main" id="{0AB8CCBA-CA12-FDF8-696D-901E398451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47" t="19354" r="4153" b="49669"/>
          <a:stretch/>
        </p:blipFill>
        <p:spPr>
          <a:xfrm>
            <a:off x="2853853" y="3196635"/>
            <a:ext cx="1777794" cy="1319586"/>
          </a:xfrm>
          <a:prstGeom prst="rect">
            <a:avLst/>
          </a:prstGeom>
        </p:spPr>
      </p:pic>
      <p:pic>
        <p:nvPicPr>
          <p:cNvPr id="12" name="Picture 11" descr="A picture containing indoor, wall, ceiling&#10;&#10;Description automatically generated">
            <a:extLst>
              <a:ext uri="{FF2B5EF4-FFF2-40B4-BE49-F238E27FC236}">
                <a16:creationId xmlns:a16="http://schemas.microsoft.com/office/drawing/2014/main" id="{F4C9279C-3A2F-D25C-CD4A-2FE96231F83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8" t="41589" r="38047" b="26765"/>
          <a:stretch/>
        </p:blipFill>
        <p:spPr>
          <a:xfrm>
            <a:off x="6491800" y="1709537"/>
            <a:ext cx="1306659" cy="1308364"/>
          </a:xfrm>
          <a:prstGeom prst="rect">
            <a:avLst/>
          </a:prstGeom>
        </p:spPr>
      </p:pic>
      <p:pic>
        <p:nvPicPr>
          <p:cNvPr id="13" name="Picture 12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F5C03672-88B7-B822-68DD-47933D19686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3" t="41138" r="37430" b="27368"/>
          <a:stretch/>
        </p:blipFill>
        <p:spPr>
          <a:xfrm>
            <a:off x="6489287" y="3196568"/>
            <a:ext cx="1311684" cy="131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6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8009" y="927977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148B1-BE58-989E-6F0D-D2FEC355767F}"/>
              </a:ext>
            </a:extLst>
          </p:cNvPr>
          <p:cNvSpPr txBox="1"/>
          <p:nvPr/>
        </p:nvSpPr>
        <p:spPr>
          <a:xfrm>
            <a:off x="549608" y="1754905"/>
            <a:ext cx="304730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such an implicit function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9BB16C-84E5-5D94-D305-0BC9174AC9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189" y="1651839"/>
            <a:ext cx="2974657" cy="42933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B48618A-77D2-D796-4510-BE1028DE2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3965" y="2196823"/>
            <a:ext cx="6058899" cy="26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5491FF-F8FD-AF42-9B3C-6DA5064D3797}"/>
              </a:ext>
            </a:extLst>
          </p:cNvPr>
          <p:cNvSpPr txBox="1"/>
          <p:nvPr/>
        </p:nvSpPr>
        <p:spPr>
          <a:xfrm>
            <a:off x="457200" y="1370701"/>
            <a:ext cx="9826752" cy="349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The paper </a:t>
            </a:r>
            <a:r>
              <a:rPr lang="en-US" altLang="zh-CN" sz="1600" b="1" i="0" dirty="0" err="1">
                <a:solidFill>
                  <a:srgbClr val="000000"/>
                </a:solidFill>
                <a:effectLst/>
                <a:latin typeface="Lucida Grande"/>
              </a:rPr>
              <a:t>NeRF</a:t>
            </a:r>
            <a:r>
              <a:rPr lang="en-US" altLang="zh-CN" sz="1600" b="1" i="0" dirty="0">
                <a:solidFill>
                  <a:srgbClr val="000000"/>
                </a:solidFill>
                <a:effectLst/>
                <a:latin typeface="Lucida Grande"/>
              </a:rPr>
              <a:t>: Representing Scenes as Neural Radiance Fields for View Synthesis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41CC7CF-187B-C3AB-6401-430341ABBD7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853209"/>
            <a:ext cx="8508999" cy="38081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Dynamic </a:t>
            </a:r>
            <a:r>
              <a:rPr lang="de-DE" dirty="0" err="1"/>
              <a:t>NeRF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Picture 2" descr="model">
            <a:extLst>
              <a:ext uri="{FF2B5EF4-FFF2-40B4-BE49-F238E27FC236}">
                <a16:creationId xmlns:a16="http://schemas.microsoft.com/office/drawing/2014/main" id="{3107D0EA-6822-BF43-A98F-D7FA5696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2" y="2177601"/>
            <a:ext cx="8604915" cy="232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4904420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How to adapt it for dynamic scenes?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Learn an offset </a:t>
            </a:r>
            <a:r>
              <a:rPr lang="el-GR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Δ</a:t>
            </a:r>
            <a:r>
              <a:rPr lang="en-US" altLang="zh-CN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dirty="0">
                <a:latin typeface="+mn-lt"/>
              </a:rPr>
              <a:t>to get back canonical space (t=0)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232C7-98F4-FB94-9915-D6982E39E1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545971"/>
            <a:ext cx="8508999" cy="788164"/>
          </a:xfrm>
        </p:spPr>
        <p:txBody>
          <a:bodyPr/>
          <a:lstStyle/>
          <a:p>
            <a:r>
              <a:rPr lang="de-DE" sz="2400" dirty="0" err="1"/>
              <a:t>Related</a:t>
            </a:r>
            <a:r>
              <a:rPr lang="de-DE" sz="2400" dirty="0"/>
              <a:t> Work: </a:t>
            </a:r>
            <a:br>
              <a:rPr lang="de-DE" sz="2400" dirty="0"/>
            </a:br>
            <a:r>
              <a:rPr lang="en-US" sz="2400" dirty="0"/>
              <a:t>Dense Depth Priors for </a:t>
            </a:r>
            <a:r>
              <a:rPr lang="en-US" sz="2400" dirty="0" err="1"/>
              <a:t>NeRF</a:t>
            </a:r>
            <a:r>
              <a:rPr lang="en-US" sz="2400" dirty="0"/>
              <a:t> from Sparse Input Views</a:t>
            </a: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8AAD5-A6FA-5E08-AE6E-70F2C0420416}"/>
              </a:ext>
            </a:extLst>
          </p:cNvPr>
          <p:cNvSpPr txBox="1"/>
          <p:nvPr/>
        </p:nvSpPr>
        <p:spPr>
          <a:xfrm>
            <a:off x="500840" y="1436826"/>
            <a:ext cx="5302734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Does Depth help to constraint the optimization?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Depth Guided Sampling &amp; Depth Loss could be helpful!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BD2096-A2AF-DF82-5EAD-55E16B018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" y="2180176"/>
            <a:ext cx="7833360" cy="261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epth_supervised_nerf">
            <a:hlinkClick r:id="" action="ppaction://media"/>
            <a:extLst>
              <a:ext uri="{FF2B5EF4-FFF2-40B4-BE49-F238E27FC236}">
                <a16:creationId xmlns:a16="http://schemas.microsoft.com/office/drawing/2014/main" id="{ADFA938B-4878-8DD0-5841-9AEA7AAD79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913" y="2180176"/>
            <a:ext cx="2840389" cy="2417353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91DB53D-3546-2B31-D6B8-C044336B746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9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7500" y="442736"/>
            <a:ext cx="8508999" cy="380810"/>
          </a:xfrm>
        </p:spPr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81BB2B7-3471-4CF0-A101-5A012D55FCC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F7B7AA71-993D-99A8-D931-0A648DE9F186}"/>
              </a:ext>
            </a:extLst>
          </p:cNvPr>
          <p:cNvGrpSpPr/>
          <p:nvPr/>
        </p:nvGrpSpPr>
        <p:grpSpPr>
          <a:xfrm>
            <a:off x="581705" y="959485"/>
            <a:ext cx="8265291" cy="3814064"/>
            <a:chOff x="581705" y="959485"/>
            <a:chExt cx="8265291" cy="3814064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A06B4083-F9A9-5109-FB30-222746A3B159}"/>
                </a:ext>
              </a:extLst>
            </p:cNvPr>
            <p:cNvGrpSpPr/>
            <p:nvPr/>
          </p:nvGrpSpPr>
          <p:grpSpPr>
            <a:xfrm>
              <a:off x="581705" y="959485"/>
              <a:ext cx="8265291" cy="3814064"/>
              <a:chOff x="581705" y="959485"/>
              <a:chExt cx="8265291" cy="3814064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5DA16E98-D8C8-F940-0367-32AEAE4A32C9}"/>
                  </a:ext>
                </a:extLst>
              </p:cNvPr>
              <p:cNvGrpSpPr/>
              <p:nvPr/>
            </p:nvGrpSpPr>
            <p:grpSpPr>
              <a:xfrm>
                <a:off x="581705" y="959485"/>
                <a:ext cx="8265291" cy="3814064"/>
                <a:chOff x="581705" y="959485"/>
                <a:chExt cx="8265291" cy="3814064"/>
              </a:xfrm>
            </p:grpSpPr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016B434C-843C-BFE4-240F-A1DDBE445B73}"/>
                    </a:ext>
                  </a:extLst>
                </p:cNvPr>
                <p:cNvGrpSpPr/>
                <p:nvPr/>
              </p:nvGrpSpPr>
              <p:grpSpPr>
                <a:xfrm>
                  <a:off x="581705" y="959485"/>
                  <a:ext cx="8265291" cy="3814064"/>
                  <a:chOff x="581705" y="959485"/>
                  <a:chExt cx="8265291" cy="3814064"/>
                </a:xfrm>
              </p:grpSpPr>
              <p:grpSp>
                <p:nvGrpSpPr>
                  <p:cNvPr id="293" name="Group 292">
                    <a:extLst>
                      <a:ext uri="{FF2B5EF4-FFF2-40B4-BE49-F238E27FC236}">
                        <a16:creationId xmlns:a16="http://schemas.microsoft.com/office/drawing/2014/main" id="{D41D78A0-5EE0-8A07-D301-79E798E9B133}"/>
                      </a:ext>
                    </a:extLst>
                  </p:cNvPr>
                  <p:cNvGrpSpPr/>
                  <p:nvPr/>
                </p:nvGrpSpPr>
                <p:grpSpPr>
                  <a:xfrm>
                    <a:off x="581705" y="959485"/>
                    <a:ext cx="8265291" cy="3814064"/>
                    <a:chOff x="581705" y="959485"/>
                    <a:chExt cx="8265291" cy="3814064"/>
                  </a:xfrm>
                </p:grpSpPr>
                <p:grpSp>
                  <p:nvGrpSpPr>
                    <p:cNvPr id="247" name="Group 246">
                      <a:extLst>
                        <a:ext uri="{FF2B5EF4-FFF2-40B4-BE49-F238E27FC236}">
                          <a16:creationId xmlns:a16="http://schemas.microsoft.com/office/drawing/2014/main" id="{6A7489AD-E882-1C44-D666-A54AF19B74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81705" y="959485"/>
                      <a:ext cx="8265291" cy="3814064"/>
                      <a:chOff x="577895" y="965200"/>
                      <a:chExt cx="8265291" cy="3814064"/>
                    </a:xfrm>
                  </p:grpSpPr>
                  <p:sp>
                    <p:nvSpPr>
                      <p:cNvPr id="8" name="Rectangle: Rounded Corners 7">
                        <a:extLst>
                          <a:ext uri="{FF2B5EF4-FFF2-40B4-BE49-F238E27FC236}">
                            <a16:creationId xmlns:a16="http://schemas.microsoft.com/office/drawing/2014/main" id="{CC9BE27B-BDC4-6246-50F1-BCF1313384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895" y="965200"/>
                        <a:ext cx="1306785" cy="381406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F2F2F2"/>
                      </a:solidFill>
                      <a:ln w="28575">
                        <a:solidFill>
                          <a:srgbClr val="A5A5A5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8A4B4781-5ADA-BC8E-38FC-74B057A9108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208192" y="4497819"/>
                        <a:ext cx="694421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 sz="11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Dataset</a:t>
                        </a:r>
                        <a:endParaRPr lang="zh-CN" altLang="en-US" sz="1100" dirty="0"/>
                      </a:p>
                    </p:txBody>
                  </p:sp>
                  <p:grpSp>
                    <p:nvGrpSpPr>
                      <p:cNvPr id="26" name="Group 25">
                        <a:extLst>
                          <a:ext uri="{FF2B5EF4-FFF2-40B4-BE49-F238E27FC236}">
                            <a16:creationId xmlns:a16="http://schemas.microsoft.com/office/drawing/2014/main" id="{AF7EDCAD-CB68-3486-A9B4-F00780E00A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29836" y="1177543"/>
                        <a:ext cx="734476" cy="1013237"/>
                        <a:chOff x="698025" y="1321826"/>
                        <a:chExt cx="734476" cy="1013237"/>
                      </a:xfrm>
                    </p:grpSpPr>
                    <p:grpSp>
                      <p:nvGrpSpPr>
                        <p:cNvPr id="17" name="Group 16">
                          <a:extLst>
                            <a:ext uri="{FF2B5EF4-FFF2-40B4-BE49-F238E27FC236}">
                              <a16:creationId xmlns:a16="http://schemas.microsoft.com/office/drawing/2014/main" id="{1CA01E8D-C23D-B92C-6360-CFEEDB6428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98025" y="1321826"/>
                          <a:ext cx="734476" cy="750436"/>
                          <a:chOff x="798516" y="1583522"/>
                          <a:chExt cx="899772" cy="909327"/>
                        </a:xfrm>
                      </p:grpSpPr>
                      <p:pic>
                        <p:nvPicPr>
                          <p:cNvPr id="12" name="Picture 11" descr="A person standing in a room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74E8FE84-1914-EF75-D143-61B9A5063503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/>
                          <a:stretch>
                            <a:fillRect/>
                          </a:stretch>
                        </p:blipFill>
                        <p:spPr>
                          <a:xfrm>
                            <a:off x="948126" y="1583522"/>
                            <a:ext cx="750162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4" name="Picture 13" descr="A room with a table and chairs&#10;&#10;Description automatically generated with low confidence">
                            <a:extLst>
                              <a:ext uri="{FF2B5EF4-FFF2-40B4-BE49-F238E27FC236}">
                                <a16:creationId xmlns:a16="http://schemas.microsoft.com/office/drawing/2014/main" id="{66C8942F-9376-555D-9B74-1698D931A857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869453" y="1663103"/>
                            <a:ext cx="750165" cy="75016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16" name="Picture 15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50C80B71-956D-7994-7CD0-8549FFC83099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98516" y="1742685"/>
                            <a:ext cx="750164" cy="750164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5" name="TextBox 24">
                          <a:extLst>
                            <a:ext uri="{FF2B5EF4-FFF2-40B4-BE49-F238E27FC236}">
                              <a16:creationId xmlns:a16="http://schemas.microsoft.com/office/drawing/2014/main" id="{13045F48-E76B-16FC-6A00-F88103731FB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5475" y="2190408"/>
                          <a:ext cx="673261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RGB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grpSp>
                    <p:nvGrpSpPr>
                      <p:cNvPr id="28" name="Group 27">
                        <a:extLst>
                          <a:ext uri="{FF2B5EF4-FFF2-40B4-BE49-F238E27FC236}">
                            <a16:creationId xmlns:a16="http://schemas.microsoft.com/office/drawing/2014/main" id="{8B9BBF30-B926-729C-395A-2A5ABDF9AA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02620" y="2326316"/>
                        <a:ext cx="730969" cy="997036"/>
                        <a:chOff x="998712" y="2226575"/>
                        <a:chExt cx="730969" cy="997036"/>
                      </a:xfrm>
                    </p:grpSpPr>
                    <p:grpSp>
                      <p:nvGrpSpPr>
                        <p:cNvPr id="24" name="Group 23">
                          <a:extLst>
                            <a:ext uri="{FF2B5EF4-FFF2-40B4-BE49-F238E27FC236}">
                              <a16:creationId xmlns:a16="http://schemas.microsoft.com/office/drawing/2014/main" id="{E5ECDBBD-7F51-00B4-661A-15C718DF4E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05306" y="2226575"/>
                          <a:ext cx="710214" cy="741347"/>
                          <a:chOff x="886229" y="2289535"/>
                          <a:chExt cx="869140" cy="898415"/>
                        </a:xfrm>
                      </p:grpSpPr>
                      <p:pic>
                        <p:nvPicPr>
                          <p:cNvPr id="19" name="Picture 18" descr="A picture containing wall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139CEB8C-6B1C-E821-38DF-82E4F0C8608A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1011180" y="2289535"/>
                            <a:ext cx="744189" cy="744188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1" name="Picture 20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557A2D66-9D0D-1FF5-F823-423B5FCBBACC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945673" y="2357624"/>
                            <a:ext cx="744185" cy="744186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  <p:pic>
                        <p:nvPicPr>
                          <p:cNvPr id="23" name="Picture 22" descr="A room with a table and chairs&#10;&#10;Description automatically generated with medium confidence">
                            <a:extLst>
                              <a:ext uri="{FF2B5EF4-FFF2-40B4-BE49-F238E27FC236}">
                                <a16:creationId xmlns:a16="http://schemas.microsoft.com/office/drawing/2014/main" id="{A267CEED-947B-CDA3-1509-B087420D16E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86229" y="2443765"/>
                            <a:ext cx="744185" cy="744185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E466DBA3-955D-A268-A17C-6C5AB5B4C2F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98712" y="3078956"/>
                          <a:ext cx="73096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Depth Frames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63" name="Connector: Elbow 62">
                        <a:extLst>
                          <a:ext uri="{FF2B5EF4-FFF2-40B4-BE49-F238E27FC236}">
                            <a16:creationId xmlns:a16="http://schemas.microsoft.com/office/drawing/2014/main" id="{CE056778-4CDA-B57C-A398-9E02C95B6F34}"/>
                          </a:ext>
                        </a:extLst>
                      </p:cNvPr>
                      <p:cNvCxnSpPr>
                        <a:cxnSpLocks/>
                        <a:endCxn id="19" idx="3"/>
                      </p:cNvCxnSpPr>
                      <p:nvPr/>
                    </p:nvCxnSpPr>
                    <p:spPr>
                      <a:xfrm rot="5400000">
                        <a:off x="1152290" y="1854224"/>
                        <a:ext cx="1146273" cy="411995"/>
                      </a:xfrm>
                      <a:prstGeom prst="bentConnector2">
                        <a:avLst/>
                      </a:prstGeom>
                      <a:ln w="12700">
                        <a:solidFill>
                          <a:schemeClr val="tx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423" name="Group 422">
                        <a:extLst>
                          <a:ext uri="{FF2B5EF4-FFF2-40B4-BE49-F238E27FC236}">
                            <a16:creationId xmlns:a16="http://schemas.microsoft.com/office/drawing/2014/main" id="{7259EBA4-7E12-B3FC-41A8-7B3A61908CC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84735" y="965200"/>
                        <a:ext cx="6854165" cy="1375896"/>
                        <a:chOff x="1984735" y="965200"/>
                        <a:chExt cx="6854165" cy="1375896"/>
                      </a:xfrm>
                    </p:grpSpPr>
                    <p:sp>
                      <p:nvSpPr>
                        <p:cNvPr id="29" name="Rectangle: Rounded Corners 28">
                          <a:extLst>
                            <a:ext uri="{FF2B5EF4-FFF2-40B4-BE49-F238E27FC236}">
                              <a16:creationId xmlns:a16="http://schemas.microsoft.com/office/drawing/2014/main" id="{F85FC6F9-8FD8-34AE-3F39-BF331832226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4735" y="965200"/>
                          <a:ext cx="6840174" cy="1362709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FF2CC"/>
                        </a:solidFill>
                        <a:ln w="28575">
                          <a:solidFill>
                            <a:srgbClr val="FFC000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65" name="TextBox 64">
                          <a:extLst>
                            <a:ext uri="{FF2B5EF4-FFF2-40B4-BE49-F238E27FC236}">
                              <a16:creationId xmlns:a16="http://schemas.microsoft.com/office/drawing/2014/main" id="{0EC0B557-FDCA-7AAE-123D-9DCD6BD025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074582" y="1334124"/>
                          <a:ext cx="429605" cy="12862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800" dirty="0">
                              <a:latin typeface="+mn-lt"/>
                            </a:rPr>
                            <a:t>Get Rays</a:t>
                          </a:r>
                          <a:endParaRPr lang="zh-CN" altLang="en-US" sz="800" dirty="0" err="1">
                            <a:latin typeface="+mn-lt"/>
                          </a:endParaRPr>
                        </a:p>
                      </p:txBody>
                    </p:sp>
                    <p:sp>
                      <p:nvSpPr>
                        <p:cNvPr id="73" name="TextBox 72">
                          <a:extLst>
                            <a:ext uri="{FF2B5EF4-FFF2-40B4-BE49-F238E27FC236}">
                              <a16:creationId xmlns:a16="http://schemas.microsoft.com/office/drawing/2014/main" id="{6FF20615-4260-DD5F-CE21-6BF26C325A1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53194" y="2063714"/>
                          <a:ext cx="854401" cy="16882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>
                            <a:lnSpc>
                              <a:spcPct val="114000"/>
                            </a:lnSpc>
                          </a:pPr>
                          <a:r>
                            <a:rPr lang="en-US" altLang="zh-CN" sz="1050" b="1" dirty="0">
                              <a:latin typeface="+mn-lt"/>
                            </a:rPr>
                            <a:t>Rays Casting</a:t>
                          </a:r>
                          <a:endParaRPr lang="zh-CN" altLang="en-US" sz="1050" b="1" dirty="0" err="1">
                            <a:latin typeface="+mn-lt"/>
                          </a:endParaRPr>
                        </a:p>
                      </p:txBody>
                    </p:sp>
                    <p:grpSp>
                      <p:nvGrpSpPr>
                        <p:cNvPr id="201" name="Group 200">
                          <a:extLst>
                            <a:ext uri="{FF2B5EF4-FFF2-40B4-BE49-F238E27FC236}">
                              <a16:creationId xmlns:a16="http://schemas.microsoft.com/office/drawing/2014/main" id="{AB1A1858-A47D-DE7C-ECF8-0AB3303DA8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681810" y="1219051"/>
                          <a:ext cx="1112423" cy="771691"/>
                          <a:chOff x="2408741" y="1209433"/>
                          <a:chExt cx="1112423" cy="771691"/>
                        </a:xfrm>
                      </p:grpSpPr>
                      <p:pic>
                        <p:nvPicPr>
                          <p:cNvPr id="31" name="Picture 30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7F83F3F5-0830-EFD2-B59A-0C1CA7E5C688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33" name="Straight Connector 32">
                            <a:extLst>
                              <a:ext uri="{FF2B5EF4-FFF2-40B4-BE49-F238E27FC236}">
                                <a16:creationId xmlns:a16="http://schemas.microsoft.com/office/drawing/2014/main" id="{38DDC8CE-A7C5-4DFA-3AB3-ADDBDBBF11D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4" name="Straight Connector 33">
                            <a:extLst>
                              <a:ext uri="{FF2B5EF4-FFF2-40B4-BE49-F238E27FC236}">
                                <a16:creationId xmlns:a16="http://schemas.microsoft.com/office/drawing/2014/main" id="{2FDAB406-224B-0A44-B29F-F9437CF3143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08741" y="1469552"/>
                            <a:ext cx="631225" cy="23321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0" name="Straight Connector 39">
                            <a:extLst>
                              <a:ext uri="{FF2B5EF4-FFF2-40B4-BE49-F238E27FC236}">
                                <a16:creationId xmlns:a16="http://schemas.microsoft.com/office/drawing/2014/main" id="{7ABF909B-1151-2A26-6F96-C466BC803E2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3" name="Straight Connector 42">
                            <a:extLst>
                              <a:ext uri="{FF2B5EF4-FFF2-40B4-BE49-F238E27FC236}">
                                <a16:creationId xmlns:a16="http://schemas.microsoft.com/office/drawing/2014/main" id="{BDB3026A-0C85-5B62-0652-DEF0908B339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Straight Arrow Connector 50">
                            <a:extLst>
                              <a:ext uri="{FF2B5EF4-FFF2-40B4-BE49-F238E27FC236}">
                                <a16:creationId xmlns:a16="http://schemas.microsoft.com/office/drawing/2014/main" id="{C1A26BDE-0031-24EF-B70E-4A592BA3E645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74" name="Oval 73">
                            <a:extLst>
                              <a:ext uri="{FF2B5EF4-FFF2-40B4-BE49-F238E27FC236}">
                                <a16:creationId xmlns:a16="http://schemas.microsoft.com/office/drawing/2014/main" id="{47679DC3-53F4-AEE0-9858-D9682D3FF19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>
                      <mc:Choice xmlns:a14="http://schemas.microsoft.com/office/drawing/2010/main" Requires="a14"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𝑔𝑡</m:t>
                                        </m:r>
                                      </m:sub>
                                    </m:sSub>
                                    <m:r>
                                      <a:rPr lang="en-US" altLang="zh-CN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>
                        <p:sp>
                          <p:nvSpPr>
                            <p:cNvPr id="88" name="TextBox 87">
                              <a:extLst>
                                <a:ext uri="{FF2B5EF4-FFF2-40B4-BE49-F238E27FC236}">
                                  <a16:creationId xmlns:a16="http://schemas.microsoft.com/office/drawing/2014/main" id="{39E5CDD5-4A63-EB98-4AC0-3E9CF0D8886D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754432" y="1138481"/>
                              <a:ext cx="299954" cy="227691"/>
                            </a:xfrm>
                            <a:prstGeom prst="rect">
                              <a:avLst/>
                            </a:prstGeom>
                            <a:blipFill>
                              <a:blip r:embed="rId9"/>
                              <a:stretch>
                                <a:fillRect l="-10204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grpSp>
                      <p:nvGrpSpPr>
                        <p:cNvPr id="316" name="Group 315">
                          <a:extLst>
                            <a:ext uri="{FF2B5EF4-FFF2-40B4-BE49-F238E27FC236}">
                              <a16:creationId xmlns:a16="http://schemas.microsoft.com/office/drawing/2014/main" id="{3F7638EF-6FBF-3109-4CE7-AA17C024D3D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288433" y="1168966"/>
                          <a:ext cx="1400062" cy="1055606"/>
                          <a:chOff x="4078517" y="1172546"/>
                          <a:chExt cx="1400062" cy="1055606"/>
                        </a:xfrm>
                      </p:grpSpPr>
                      <p:grpSp>
                        <p:nvGrpSpPr>
                          <p:cNvPr id="315" name="Group 314">
                            <a:extLst>
                              <a:ext uri="{FF2B5EF4-FFF2-40B4-BE49-F238E27FC236}">
                                <a16:creationId xmlns:a16="http://schemas.microsoft.com/office/drawing/2014/main" id="{F9AB7AD0-15C0-2ED1-CBF4-DECB27634B5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84376" y="1810082"/>
                            <a:ext cx="1352782" cy="418070"/>
                            <a:chOff x="4084376" y="1810082"/>
                            <a:chExt cx="1352782" cy="418070"/>
                          </a:xfrm>
                        </p:grpSpPr>
                        <p:sp>
                          <p:nvSpPr>
                            <p:cNvPr id="75" name="TextBox 74">
                              <a:extLst>
                                <a:ext uri="{FF2B5EF4-FFF2-40B4-BE49-F238E27FC236}">
                                  <a16:creationId xmlns:a16="http://schemas.microsoft.com/office/drawing/2014/main" id="{FC58AEC0-576C-AD0A-E66B-3B8FFF8ABD8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264942" y="2083497"/>
                              <a:ext cx="105157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Stratified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p:grpSp>
                          <p:nvGrpSpPr>
                            <p:cNvPr id="93" name="Group 92">
                              <a:extLst>
                                <a:ext uri="{FF2B5EF4-FFF2-40B4-BE49-F238E27FC236}">
                                  <a16:creationId xmlns:a16="http://schemas.microsoft.com/office/drawing/2014/main" id="{CC243BC5-3BC5-C73E-6A7F-7B0462856FB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084376" y="1810082"/>
                              <a:ext cx="1352782" cy="265764"/>
                              <a:chOff x="4055336" y="1735423"/>
                              <a:chExt cx="1352782" cy="265764"/>
                            </a:xfrm>
                          </p:grpSpPr>
                          <p:cxnSp>
                            <p:nvCxnSpPr>
                              <p:cNvPr id="66" name="Straight Arrow Connector 65">
                                <a:extLst>
                                  <a:ext uri="{FF2B5EF4-FFF2-40B4-BE49-F238E27FC236}">
                                    <a16:creationId xmlns:a16="http://schemas.microsoft.com/office/drawing/2014/main" id="{ED510F1A-F837-996A-0902-C9C0CE1A5C29}"/>
                                  </a:ext>
                                </a:extLst>
                              </p:cNvPr>
                              <p:cNvCxnSpPr>
                                <a:cxnSpLocks/>
                              </p:cNvCxnSpPr>
                              <p:nvPr/>
                            </p:nvCxnSpPr>
                            <p:spPr>
                              <a:xfrm>
                                <a:off x="4123905" y="1762105"/>
                                <a:ext cx="1246799" cy="0"/>
                              </a:xfrm>
                              <a:prstGeom prst="straightConnector1">
                                <a:avLst/>
                              </a:prstGeom>
                              <a:ln>
                                <a:solidFill>
                                  <a:srgbClr val="C0000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8" name="TextBox 77">
                                    <a:extLst>
                                      <a:ext uri="{FF2B5EF4-FFF2-40B4-BE49-F238E27FC236}">
                                        <a16:creationId xmlns:a16="http://schemas.microsoft.com/office/drawing/2014/main" id="{6845B25D-8543-D11A-31C8-81CFA8F0B78A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4055336" y="1764227"/>
                                    <a:ext cx="184025" cy="210507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0"/>
                                    <a:stretch>
                                      <a:fillRect l="-12903" b="-2857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mc:AlternateContent xmlns:mc="http://schemas.openxmlformats.org/markup-compatibility/2006" xmlns:a14="http://schemas.microsoft.com/office/drawing/2010/main">
                            <mc:Choice Requires="a14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/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</p:spPr>
                                <p:txBody>
                                  <a:bodyPr wrap="none" lIns="0" tIns="0" rIns="0" bIns="0" rtlCol="0">
                                    <a:sp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14000"/>
                                      </a:lnSpc>
                                    </a:pPr>
                                    <a14:m>
                                      <m:oMathPara xmlns:m="http://schemas.openxmlformats.org/officeDocument/2006/math">
                                        <m:oMathParaPr>
                                          <m:jc m:val="centerGroup"/>
                                        </m:oMathParaPr>
                                        <m:oMath xmlns:m="http://schemas.openxmlformats.org/officeDocument/2006/math">
                                          <m:sSub>
                                            <m:sSubPr>
                                              <m:ctrlPr>
                                                <a:rPr lang="en-US" altLang="zh-CN" sz="120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sub>
                                          </m:sSub>
                                        </m:oMath>
                                      </m:oMathPara>
                                    </a14:m>
                                    <a:endParaRPr lang="zh-CN" altLang="en-US" sz="1200" dirty="0" err="1">
                                      <a:latin typeface="+mn-lt"/>
                                    </a:endParaRPr>
                                  </a:p>
                                </p:txBody>
                              </p:sp>
                            </mc:Choice>
                            <mc:Fallback xmlns="">
                              <p:sp>
                                <p:nvSpPr>
                                  <p:cNvPr id="79" name="TextBox 78">
                                    <a:extLst>
                                      <a:ext uri="{FF2B5EF4-FFF2-40B4-BE49-F238E27FC236}">
                                        <a16:creationId xmlns:a16="http://schemas.microsoft.com/office/drawing/2014/main" id="{074C17FE-D1EE-CBF1-2BBB-D8EF925FF900}"/>
                                      </a:ext>
                                    </a:extLst>
                                  </p:cNvPr>
                                  <p:cNvSpPr txBox="1">
                                    <a:spLocks noRot="1" noChangeAspect="1" noMove="1" noResize="1" noEditPoints="1" noAdjustHandles="1" noChangeArrowheads="1" noChangeShapeType="1" noTextEdit="1"/>
                                  </p:cNvSpPr>
                                  <p:nvPr/>
                                </p:nvSpPr>
                                <p:spPr>
                                  <a:xfrm>
                                    <a:off x="5238713" y="1773752"/>
                                    <a:ext cx="169405" cy="227435"/>
                                  </a:xfrm>
                                  <a:prstGeom prst="rect">
                                    <a:avLst/>
                                  </a:prstGeom>
                                  <a:blipFill>
                                    <a:blip r:embed="rId11"/>
                                    <a:stretch>
                                      <a:fillRect l="-14815" r="-18519" b="-18919"/>
                                    </a:stretch>
                                  </a:blipFill>
                                </p:spPr>
                                <p:txBody>
                                  <a:bodyPr/>
                                  <a:lstStyle/>
                                  <a:p>
                                    <a:r>
                                      <a:rPr lang="zh-CN" altLang="en-US">
                                        <a:noFill/>
                                      </a:rPr>
                                      <a:t> </a:t>
                                    </a:r>
                                  </a:p>
                                </p:txBody>
                              </p:sp>
                            </mc:Fallback>
                          </mc:AlternateContent>
                          <p:sp>
                            <p:nvSpPr>
                              <p:cNvPr id="80" name="Oval 79">
                                <a:extLst>
                                  <a:ext uri="{FF2B5EF4-FFF2-40B4-BE49-F238E27FC236}">
                                    <a16:creationId xmlns:a16="http://schemas.microsoft.com/office/drawing/2014/main" id="{4D96EE20-07CC-4262-40CE-1469E7EF91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147348" y="173924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1" name="Oval 80">
                                <a:extLst>
                                  <a:ext uri="{FF2B5EF4-FFF2-40B4-BE49-F238E27FC236}">
                                    <a16:creationId xmlns:a16="http://schemas.microsoft.com/office/drawing/2014/main" id="{F6C75B0D-6C73-23E8-7D34-9BEC53822DC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306527" y="1735423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2" name="Oval 81">
                                <a:extLst>
                                  <a:ext uri="{FF2B5EF4-FFF2-40B4-BE49-F238E27FC236}">
                                    <a16:creationId xmlns:a16="http://schemas.microsoft.com/office/drawing/2014/main" id="{1DDBB622-CA2F-1796-F460-EA5256E3FFC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470156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3" name="Oval 82">
                                <a:extLst>
                                  <a:ext uri="{FF2B5EF4-FFF2-40B4-BE49-F238E27FC236}">
                                    <a16:creationId xmlns:a16="http://schemas.microsoft.com/office/drawing/2014/main" id="{767F1B08-FB74-D316-0F39-F0B69A9072C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634809" y="1739430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4" name="Oval 83">
                                <a:extLst>
                                  <a:ext uri="{FF2B5EF4-FFF2-40B4-BE49-F238E27FC236}">
                                    <a16:creationId xmlns:a16="http://schemas.microsoft.com/office/drawing/2014/main" id="{9851B055-557E-71DA-4E44-FA6ABB63165B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794203" y="1741335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5" name="Oval 84">
                                <a:extLst>
                                  <a:ext uri="{FF2B5EF4-FFF2-40B4-BE49-F238E27FC236}">
                                    <a16:creationId xmlns:a16="http://schemas.microsoft.com/office/drawing/2014/main" id="{850925A0-070F-DE12-B07F-A5E060169AE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953597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  <p:sp>
                            <p:nvSpPr>
                              <p:cNvPr id="86" name="Oval 85">
                                <a:extLst>
                                  <a:ext uri="{FF2B5EF4-FFF2-40B4-BE49-F238E27FC236}">
                                    <a16:creationId xmlns:a16="http://schemas.microsoft.com/office/drawing/2014/main" id="{DA4EF32E-FFAA-AE63-F03B-1978716EDCB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5118160" y="1740806"/>
                                <a:ext cx="45719" cy="45719"/>
                              </a:xfrm>
                              <a:prstGeom prst="ellipse">
                                <a:avLst/>
                              </a:prstGeom>
                              <a:solidFill>
                                <a:schemeClr val="tx1"/>
                              </a:solidFill>
                              <a:ln>
                                <a:noFill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14000"/>
                                  </a:lnSpc>
                                </a:pPr>
                                <a:endParaRPr lang="zh-CN" altLang="en-US" dirty="0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104" name="Group 103">
                            <a:extLst>
                              <a:ext uri="{FF2B5EF4-FFF2-40B4-BE49-F238E27FC236}">
                                <a16:creationId xmlns:a16="http://schemas.microsoft.com/office/drawing/2014/main" id="{12DA2CA1-37CF-DBE9-45F0-9A57E582D6B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078517" y="1172546"/>
                            <a:ext cx="1400062" cy="419265"/>
                            <a:chOff x="4078517" y="1220543"/>
                            <a:chExt cx="1400062" cy="419265"/>
                          </a:xfrm>
                        </p:grpSpPr>
                        <p:cxnSp>
                          <p:nvCxnSpPr>
                            <p:cNvPr id="94" name="Straight Arrow Connector 93">
                              <a:extLst>
                                <a:ext uri="{FF2B5EF4-FFF2-40B4-BE49-F238E27FC236}">
                                  <a16:creationId xmlns:a16="http://schemas.microsoft.com/office/drawing/2014/main" id="{A26B5A24-9A2C-9594-09E4-6E7513B4D3E2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4152945" y="1249574"/>
                              <a:ext cx="1246799" cy="0"/>
                            </a:xfrm>
                            <a:prstGeom prst="straightConnector1">
                              <a:avLst/>
                            </a:prstGeom>
                            <a:ln>
                              <a:solidFill>
                                <a:srgbClr val="C00000"/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95" name="Oval 94">
                              <a:extLst>
                                <a:ext uri="{FF2B5EF4-FFF2-40B4-BE49-F238E27FC236}">
                                  <a16:creationId xmlns:a16="http://schemas.microsoft.com/office/drawing/2014/main" id="{FFEE4D86-52A7-36F8-F4B6-D3DFDD1F578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82636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bg1"/>
                            </a:solidFill>
                            <a:ln>
                              <a:solidFill>
                                <a:schemeClr val="tx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6" name="Oval 95">
                              <a:extLst>
                                <a:ext uri="{FF2B5EF4-FFF2-40B4-BE49-F238E27FC236}">
                                  <a16:creationId xmlns:a16="http://schemas.microsoft.com/office/drawing/2014/main" id="{1160BE07-D798-59ED-407B-1530D2A009BF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31009" y="1222665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7" name="Oval 96">
                              <a:extLst>
                                <a:ext uri="{FF2B5EF4-FFF2-40B4-BE49-F238E27FC236}">
                                  <a16:creationId xmlns:a16="http://schemas.microsoft.com/office/drawing/2014/main" id="{82DE81AC-47F4-91D5-FEDB-664E369BFE64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35262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8" name="Oval 97">
                              <a:extLst>
                                <a:ext uri="{FF2B5EF4-FFF2-40B4-BE49-F238E27FC236}">
                                  <a16:creationId xmlns:a16="http://schemas.microsoft.com/office/drawing/2014/main" id="{CDA1B311-057D-0FB4-1572-A90E8B5FE482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065484" y="1220544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99" name="Oval 98">
                              <a:extLst>
                                <a:ext uri="{FF2B5EF4-FFF2-40B4-BE49-F238E27FC236}">
                                  <a16:creationId xmlns:a16="http://schemas.microsoft.com/office/drawing/2014/main" id="{B3B5287B-1AB9-95C6-AE1C-380151A2A89D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4900787" y="1220543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chemeClr val="tx1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101" name="TextBox 100">
                              <a:extLst>
                                <a:ext uri="{FF2B5EF4-FFF2-40B4-BE49-F238E27FC236}">
                                  <a16:creationId xmlns:a16="http://schemas.microsoft.com/office/drawing/2014/main" id="{86023B8C-4CE7-DAE6-6C9F-06BD5C21867A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70529" y="1495153"/>
                              <a:ext cx="1308050" cy="1446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900" b="1" dirty="0">
                                  <a:latin typeface="+mn-lt"/>
                                </a:rPr>
                                <a:t>Depth Guided Sampling</a:t>
                              </a:r>
                              <a:endParaRPr lang="zh-CN" altLang="en-US" sz="900" b="1" dirty="0" err="1">
                                <a:latin typeface="+mn-lt"/>
                              </a:endParaRPr>
                            </a:p>
                          </p:txBody>
                        </p:sp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2" name="TextBox 101">
                                  <a:extLst>
                                    <a:ext uri="{FF2B5EF4-FFF2-40B4-BE49-F238E27FC236}">
                                      <a16:creationId xmlns:a16="http://schemas.microsoft.com/office/drawing/2014/main" id="{46176516-C2D3-BA78-7D2E-67934805E359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4078517" y="1234029"/>
                                  <a:ext cx="184025" cy="210507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2"/>
                                  <a:stretch>
                                    <a:fillRect l="-13333" r="-3333" b="-2857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  <mc:AlternateContent xmlns:mc="http://schemas.openxmlformats.org/markup-compatibility/2006" xmlns:a14="http://schemas.microsoft.com/office/drawing/2010/main">
                          <mc:Choice Requires="a14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/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noFill/>
                              </p:spPr>
                              <p:txBody>
                                <a:bodyPr wrap="none" lIns="0" tIns="0" rIns="0" bIns="0" rtlCol="0">
                                  <a:sp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14000"/>
                                    </a:lnSpc>
                                  </a:pPr>
                                  <a14:m>
                                    <m:oMathPara xmlns:m="http://schemas.openxmlformats.org/officeDocument/2006/math">
                                      <m:oMathParaPr>
                                        <m:jc m:val="centerGroup"/>
                                      </m:oMathParaPr>
                                      <m:oMath xmlns:m="http://schemas.openxmlformats.org/officeDocument/2006/math">
                                        <m:sSub>
                                          <m:sSubPr>
                                            <m:ctrlPr>
                                              <a:rPr lang="en-US" altLang="zh-CN" sz="120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2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oMath>
                                    </m:oMathPara>
                                  </a14:m>
                                  <a:endParaRPr lang="zh-CN" altLang="en-US" sz="1200" dirty="0" err="1">
                                    <a:latin typeface="+mn-lt"/>
                                  </a:endParaRPr>
                                </a:p>
                              </p:txBody>
                            </p:sp>
                          </mc:Choice>
                          <mc:Fallback xmlns="">
                            <p:sp>
                              <p:nvSpPr>
                                <p:cNvPr id="103" name="TextBox 102">
                                  <a:extLst>
                                    <a:ext uri="{FF2B5EF4-FFF2-40B4-BE49-F238E27FC236}">
                                      <a16:creationId xmlns:a16="http://schemas.microsoft.com/office/drawing/2014/main" id="{F899F454-8530-03B5-C15B-327A0BFE400B}"/>
                                    </a:ext>
                                  </a:extLst>
                                </p:cNvPr>
                                <p:cNvSpPr txBox="1">
                                  <a:spLocks noRot="1" noChangeAspect="1" noMove="1" noResize="1" noEditPoints="1" noAdjustHandles="1" noChangeArrowheads="1" noChangeShapeType="1" noTextEdit="1"/>
                                </p:cNvSpPr>
                                <p:nvPr/>
                              </p:nvSpPr>
                              <p:spPr>
                                <a:xfrm>
                                  <a:off x="5267753" y="1242011"/>
                                  <a:ext cx="169405" cy="227435"/>
                                </a:xfrm>
                                <a:prstGeom prst="rect">
                                  <a:avLst/>
                                </a:prstGeom>
                                <a:blipFill>
                                  <a:blip r:embed="rId13"/>
                                  <a:stretch>
                                    <a:fillRect l="-14815" r="-18519" b="-18421"/>
                                  </a:stretch>
                                </a:blipFill>
                              </p:spPr>
                              <p:txBody>
                                <a:bodyPr/>
                                <a:lstStyle/>
                                <a:p>
                                  <a:r>
                                    <a:rPr lang="zh-CN" altLang="en-US">
                                      <a:noFill/>
                                    </a:rPr>
                                    <a:t> </a:t>
                                  </a:r>
                                </a:p>
                              </p:txBody>
                            </p:sp>
                          </mc:Fallback>
                        </mc:AlternateContent>
                      </p:grpSp>
                    </p:grpSp>
                    <p:cxnSp>
                      <p:nvCxnSpPr>
                        <p:cNvPr id="106" name="Connector: Elbow 105">
                          <a:extLst>
                            <a:ext uri="{FF2B5EF4-FFF2-40B4-BE49-F238E27FC236}">
                              <a16:creationId xmlns:a16="http://schemas.microsoft.com/office/drawing/2014/main" id="{EF74D12A-C9F1-7AF8-9CB4-E9E036E25A42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946139" y="1547405"/>
                          <a:ext cx="1279086" cy="496351"/>
                        </a:xfrm>
                        <a:prstGeom prst="bentConnector3">
                          <a:avLst>
                            <a:gd name="adj1" fmla="val 45631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07" name="Connector: Elbow 106">
                          <a:extLst>
                            <a:ext uri="{FF2B5EF4-FFF2-40B4-BE49-F238E27FC236}">
                              <a16:creationId xmlns:a16="http://schemas.microsoft.com/office/drawing/2014/main" id="{2B49CB98-E2E3-F373-A670-E968371AEFBA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939424" y="1397729"/>
                          <a:ext cx="1209792" cy="149676"/>
                        </a:xfrm>
                        <a:prstGeom prst="bentConnector3">
                          <a:avLst>
                            <a:gd name="adj1" fmla="val 48950"/>
                          </a:avLst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14" name="Straight Arrow Connector 113">
                          <a:extLst>
                            <a:ext uri="{FF2B5EF4-FFF2-40B4-BE49-F238E27FC236}">
                              <a16:creationId xmlns:a16="http://schemas.microsoft.com/office/drawing/2014/main" id="{F172032E-161A-E0A5-E2A1-0A5221C4C05E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7167201" y="1508804"/>
                          <a:ext cx="697002" cy="182"/>
                        </a:xfrm>
                        <a:prstGeom prst="straightConnector1">
                          <a:avLst/>
                        </a:prstGeom>
                        <a:ln w="12700"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122" name="TextBox 121">
                          <a:extLst>
                            <a:ext uri="{FF2B5EF4-FFF2-40B4-BE49-F238E27FC236}">
                              <a16:creationId xmlns:a16="http://schemas.microsoft.com/office/drawing/2014/main" id="{70F2C838-6F0C-434B-2434-3410BBCF18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799833" y="969311"/>
                          <a:ext cx="1039067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100" b="1" dirty="0">
                              <a:solidFill>
                                <a:srgbClr val="7F6000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</a:rPr>
                            <a:t>Ray Sampler</a:t>
                          </a:r>
                          <a:endParaRPr lang="zh-CN" altLang="en-US" sz="1100" dirty="0">
                            <a:solidFill>
                              <a:srgbClr val="7F6000"/>
                            </a:solidFill>
                          </a:endParaRPr>
                        </a:p>
                      </p:txBody>
                    </p:sp>
                    <p:grpSp>
                      <p:nvGrpSpPr>
                        <p:cNvPr id="147" name="Group 146">
                          <a:extLst>
                            <a:ext uri="{FF2B5EF4-FFF2-40B4-BE49-F238E27FC236}">
                              <a16:creationId xmlns:a16="http://schemas.microsoft.com/office/drawing/2014/main" id="{CC81236E-871A-11AE-7816-857DAD451632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148592" y="1241207"/>
                          <a:ext cx="1607827" cy="1099889"/>
                          <a:chOff x="5823759" y="1112005"/>
                          <a:chExt cx="1607827" cy="1099889"/>
                        </a:xfrm>
                      </p:grpSpPr>
                      <p:cxnSp>
                        <p:nvCxnSpPr>
                          <p:cNvPr id="116" name="Straight Arrow Connector 115">
                            <a:extLst>
                              <a:ext uri="{FF2B5EF4-FFF2-40B4-BE49-F238E27FC236}">
                                <a16:creationId xmlns:a16="http://schemas.microsoft.com/office/drawing/2014/main" id="{476DFAAA-DE40-E9EE-6978-14961514BDBC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5878242" y="1112005"/>
                            <a:ext cx="1466302" cy="891232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4" name="TextBox 123">
                                <a:extLst>
                                  <a:ext uri="{FF2B5EF4-FFF2-40B4-BE49-F238E27FC236}">
                                    <a16:creationId xmlns:a16="http://schemas.microsoft.com/office/drawing/2014/main" id="{21D281AB-4D2C-CC92-F838-504BCD7DB2F5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7262181" y="1137375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1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125" name="TextBox 124">
                                <a:extLst>
                                  <a:ext uri="{FF2B5EF4-FFF2-40B4-BE49-F238E27FC236}">
                                    <a16:creationId xmlns:a16="http://schemas.microsoft.com/office/drawing/2014/main" id="{6FB30AAF-710D-DFC9-AA0F-22BAB98B8CC2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5823759" y="2001387"/>
                                <a:ext cx="184025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12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p:sp>
                        <p:nvSpPr>
                          <p:cNvPr id="126" name="Oval 125">
                            <a:extLst>
                              <a:ext uri="{FF2B5EF4-FFF2-40B4-BE49-F238E27FC236}">
                                <a16:creationId xmlns:a16="http://schemas.microsoft.com/office/drawing/2014/main" id="{47FEDC0C-9060-EC1D-2E5C-8E538CDAB9CA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5931391" y="193499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7" name="Oval 126">
                            <a:extLst>
                              <a:ext uri="{FF2B5EF4-FFF2-40B4-BE49-F238E27FC236}">
                                <a16:creationId xmlns:a16="http://schemas.microsoft.com/office/drawing/2014/main" id="{9AB082B3-B5ED-75BE-A952-5A01AFCDF0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067320" y="185519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28" name="Oval 127">
                            <a:extLst>
                              <a:ext uri="{FF2B5EF4-FFF2-40B4-BE49-F238E27FC236}">
                                <a16:creationId xmlns:a16="http://schemas.microsoft.com/office/drawing/2014/main" id="{9268639A-A954-2AA7-12A8-086BB0EB41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197030" y="177612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0" name="Oval 129">
                            <a:extLst>
                              <a:ext uri="{FF2B5EF4-FFF2-40B4-BE49-F238E27FC236}">
                                <a16:creationId xmlns:a16="http://schemas.microsoft.com/office/drawing/2014/main" id="{C0E1D5AB-327C-3814-B305-6E351532C04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328475" y="169924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1" name="Oval 130">
                            <a:extLst>
                              <a:ext uri="{FF2B5EF4-FFF2-40B4-BE49-F238E27FC236}">
                                <a16:creationId xmlns:a16="http://schemas.microsoft.com/office/drawing/2014/main" id="{A4B06FA8-A1C9-7919-8349-56D3F8C04F5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453663" y="161452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2" name="Oval 131">
                            <a:extLst>
                              <a:ext uri="{FF2B5EF4-FFF2-40B4-BE49-F238E27FC236}">
                                <a16:creationId xmlns:a16="http://schemas.microsoft.com/office/drawing/2014/main" id="{1818EB13-28DB-7D65-2B82-718ADBD2278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588533" y="153586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3" name="Oval 132">
                            <a:extLst>
                              <a:ext uri="{FF2B5EF4-FFF2-40B4-BE49-F238E27FC236}">
                                <a16:creationId xmlns:a16="http://schemas.microsoft.com/office/drawing/2014/main" id="{14A8FEB6-05E9-CED4-959D-E1E8BD86ADB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36274" y="137960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4" name="Oval 133">
                            <a:extLst>
                              <a:ext uri="{FF2B5EF4-FFF2-40B4-BE49-F238E27FC236}">
                                <a16:creationId xmlns:a16="http://schemas.microsoft.com/office/drawing/2014/main" id="{9828E558-9FB4-B097-E6B8-02FAFF556BA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29215" y="1454707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5" name="Oval 134">
                            <a:extLst>
                              <a:ext uri="{FF2B5EF4-FFF2-40B4-BE49-F238E27FC236}">
                                <a16:creationId xmlns:a16="http://schemas.microsoft.com/office/drawing/2014/main" id="{3484E690-97FD-B8D2-7F5F-C0BCD26911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68877" y="135817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6" name="Oval 135">
                            <a:extLst>
                              <a:ext uri="{FF2B5EF4-FFF2-40B4-BE49-F238E27FC236}">
                                <a16:creationId xmlns:a16="http://schemas.microsoft.com/office/drawing/2014/main" id="{0A8ABDB3-30D8-1DD1-D41F-6BDE05EC3A0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03671" y="140389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7" name="Oval 136">
                            <a:extLst>
                              <a:ext uri="{FF2B5EF4-FFF2-40B4-BE49-F238E27FC236}">
                                <a16:creationId xmlns:a16="http://schemas.microsoft.com/office/drawing/2014/main" id="{C9C9A89B-2D41-810F-5DF0-D3FE724E2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80811" y="142133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8" name="Oval 137">
                            <a:extLst>
                              <a:ext uri="{FF2B5EF4-FFF2-40B4-BE49-F238E27FC236}">
                                <a16:creationId xmlns:a16="http://schemas.microsoft.com/office/drawing/2014/main" id="{43D9B158-AE3A-F206-F6B5-8991C2871CF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891231" y="134469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39" name="Oval 138">
                            <a:extLst>
                              <a:ext uri="{FF2B5EF4-FFF2-40B4-BE49-F238E27FC236}">
                                <a16:creationId xmlns:a16="http://schemas.microsoft.com/office/drawing/2014/main" id="{BA12EA06-334D-6188-AD37-B9D3B5F6C18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11223" y="133531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0" name="Oval 139">
                            <a:extLst>
                              <a:ext uri="{FF2B5EF4-FFF2-40B4-BE49-F238E27FC236}">
                                <a16:creationId xmlns:a16="http://schemas.microsoft.com/office/drawing/2014/main" id="{8D74B5C9-BF66-4B66-7FC1-F5C3725367C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761324" y="1430708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1" name="Oval 140">
                            <a:extLst>
                              <a:ext uri="{FF2B5EF4-FFF2-40B4-BE49-F238E27FC236}">
                                <a16:creationId xmlns:a16="http://schemas.microsoft.com/office/drawing/2014/main" id="{C59A0BA3-74A1-FBD0-550E-8CB4F490D0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6934082" y="1319580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2" name="Oval 141">
                            <a:extLst>
                              <a:ext uri="{FF2B5EF4-FFF2-40B4-BE49-F238E27FC236}">
                                <a16:creationId xmlns:a16="http://schemas.microsoft.com/office/drawing/2014/main" id="{E5658EB7-F8C9-2149-3987-69909A71F72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070433" y="1245566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3" name="Oval 142">
                            <a:extLst>
                              <a:ext uri="{FF2B5EF4-FFF2-40B4-BE49-F238E27FC236}">
                                <a16:creationId xmlns:a16="http://schemas.microsoft.com/office/drawing/2014/main" id="{824A4800-510B-B9D6-3233-BD3313353DD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7216462" y="1153039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1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144" name="TextBox 143">
                            <a:extLst>
                              <a:ext uri="{FF2B5EF4-FFF2-40B4-BE49-F238E27FC236}">
                                <a16:creationId xmlns:a16="http://schemas.microsoft.com/office/drawing/2014/main" id="{ABF62525-F56B-49D2-BF94-261EB183B06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416729" y="1953903"/>
                            <a:ext cx="567463" cy="160750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:r>
                              <a:rPr lang="en-US" altLang="zh-CN" sz="1000" b="1" dirty="0">
                                <a:latin typeface="+mn-lt"/>
                              </a:rPr>
                              <a:t>Final Ray</a:t>
                            </a:r>
                            <a:endParaRPr lang="zh-CN" altLang="en-US" sz="1000" b="1" dirty="0" err="1">
                              <a:latin typeface="+mn-lt"/>
                            </a:endParaRPr>
                          </a:p>
                        </p:txBody>
                      </p:sp>
                    </p:grpSp>
                    <p:sp>
                      <p:nvSpPr>
                        <p:cNvPr id="327" name="TextBox 326">
                          <a:extLst>
                            <a:ext uri="{FF2B5EF4-FFF2-40B4-BE49-F238E27FC236}">
                              <a16:creationId xmlns:a16="http://schemas.microsoft.com/office/drawing/2014/main" id="{6BF26B72-0BE1-52CC-542A-3BFAB4BE1D3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37992" y="1368831"/>
                          <a:ext cx="561051" cy="33618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>
                              <a:latin typeface="+mn-lt"/>
                            </a:rPr>
                            <a:t>Two Pass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000" dirty="0" err="1">
                              <a:latin typeface="+mn-lt"/>
                            </a:rPr>
                            <a:t>Samping</a:t>
                          </a:r>
                          <a:endParaRPr lang="zh-CN" altLang="en-US" sz="10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332" name="Straight Arrow Connector 331">
                        <a:extLst>
                          <a:ext uri="{FF2B5EF4-FFF2-40B4-BE49-F238E27FC236}">
                            <a16:creationId xmlns:a16="http://schemas.microsoft.com/office/drawing/2014/main" id="{893F7221-EDCF-608F-8A07-5C3CF14791EF}"/>
                          </a:ext>
                        </a:extLst>
                      </p:cNvPr>
                      <p:cNvCxnSpPr>
                        <a:cxnSpLocks/>
                        <a:stCxn id="12" idx="3"/>
                      </p:cNvCxnSpPr>
                      <p:nvPr/>
                    </p:nvCxnSpPr>
                    <p:spPr>
                      <a:xfrm flipV="1">
                        <a:off x="1564312" y="1474995"/>
                        <a:ext cx="1119886" cy="12090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5" name="Rectangle: Rounded Corners 144">
                        <a:extLst>
                          <a:ext uri="{FF2B5EF4-FFF2-40B4-BE49-F238E27FC236}">
                            <a16:creationId xmlns:a16="http://schemas.microsoft.com/office/drawing/2014/main" id="{071ACAF3-1268-2F83-2E03-45122E62D6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981646" y="2410986"/>
                        <a:ext cx="6840175" cy="1226084"/>
                      </a:xfrm>
                      <a:prstGeom prst="roundRect">
                        <a:avLst>
                          <a:gd name="adj" fmla="val 3151"/>
                        </a:avLst>
                      </a:prstGeom>
                      <a:solidFill>
                        <a:srgbClr val="DAE3F3"/>
                      </a:solidFill>
                      <a:ln w="28575">
                        <a:solidFill>
                          <a:srgbClr val="4472C4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2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dk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HK" sz="2752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endParaRPr>
                      </a:p>
                    </p:txBody>
                  </p:sp>
                  <p:cxnSp>
                    <p:nvCxnSpPr>
                      <p:cNvPr id="222" name="Straight Arrow Connector 221">
                        <a:extLst>
                          <a:ext uri="{FF2B5EF4-FFF2-40B4-BE49-F238E27FC236}">
                            <a16:creationId xmlns:a16="http://schemas.microsoft.com/office/drawing/2014/main" id="{7EDEEA8F-07FE-11A5-02E9-AAE089A83BEE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3426461" y="3029702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1200" i="1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23" name="TextBox 222">
                            <a:extLst>
                              <a:ext uri="{FF2B5EF4-FFF2-40B4-BE49-F238E27FC236}">
                                <a16:creationId xmlns:a16="http://schemas.microsoft.com/office/drawing/2014/main" id="{6535B1C9-B6AC-0BFE-BBDD-8C842904D91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426690" y="2801451"/>
                            <a:ext cx="407035" cy="210507"/>
                          </a:xfrm>
                          <a:prstGeom prst="rect">
                            <a:avLst/>
                          </a:prstGeom>
                          <a:blipFill>
                            <a:blip r:embed="rId14"/>
                            <a:stretch>
                              <a:fillRect l="-13433" r="-11940" b="-2941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265" name="Group 264">
                        <a:extLst>
                          <a:ext uri="{FF2B5EF4-FFF2-40B4-BE49-F238E27FC236}">
                            <a16:creationId xmlns:a16="http://schemas.microsoft.com/office/drawing/2014/main" id="{2DC5D44C-7BAA-4EF1-FE8B-D8D5BAB7E7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94569" y="2495259"/>
                        <a:ext cx="1048297" cy="1106769"/>
                        <a:chOff x="3894569" y="2495259"/>
                        <a:chExt cx="1048297" cy="1106769"/>
                      </a:xfrm>
                    </p:grpSpPr>
                    <p:grpSp>
                      <p:nvGrpSpPr>
                        <p:cNvPr id="200" name="Group 199">
                          <a:extLst>
                            <a:ext uri="{FF2B5EF4-FFF2-40B4-BE49-F238E27FC236}">
                              <a16:creationId xmlns:a16="http://schemas.microsoft.com/office/drawing/2014/main" id="{B8A13F9A-76A5-401D-E973-C99DBF572E6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170" name="Rectangle 169">
                            <a:extLst>
                              <a:ext uri="{FF2B5EF4-FFF2-40B4-BE49-F238E27FC236}">
                                <a16:creationId xmlns:a16="http://schemas.microsoft.com/office/drawing/2014/main" id="{010C4B91-0124-B099-AF67-271B6311C37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1" name="Oval 170">
                            <a:extLst>
                              <a:ext uri="{FF2B5EF4-FFF2-40B4-BE49-F238E27FC236}">
                                <a16:creationId xmlns:a16="http://schemas.microsoft.com/office/drawing/2014/main" id="{AF0A0E38-3946-712D-ABB6-ACDB0A14F26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2" name="Oval 171">
                            <a:extLst>
                              <a:ext uri="{FF2B5EF4-FFF2-40B4-BE49-F238E27FC236}">
                                <a16:creationId xmlns:a16="http://schemas.microsoft.com/office/drawing/2014/main" id="{1A154D22-7D83-A510-42C9-98626A2296F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3" name="Oval 172">
                            <a:extLst>
                              <a:ext uri="{FF2B5EF4-FFF2-40B4-BE49-F238E27FC236}">
                                <a16:creationId xmlns:a16="http://schemas.microsoft.com/office/drawing/2014/main" id="{EA7C325F-3675-4844-5C4C-81B840056272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4" name="TextBox 173">
                            <a:extLst>
                              <a:ext uri="{FF2B5EF4-FFF2-40B4-BE49-F238E27FC236}">
                                <a16:creationId xmlns:a16="http://schemas.microsoft.com/office/drawing/2014/main" id="{35892D41-F9A2-C66F-C4CB-DB350730DF9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5" name="Rectangle 174">
                            <a:extLst>
                              <a:ext uri="{FF2B5EF4-FFF2-40B4-BE49-F238E27FC236}">
                                <a16:creationId xmlns:a16="http://schemas.microsoft.com/office/drawing/2014/main" id="{0D626808-C5C2-31C0-E318-B0BD600CCCA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176" name="Oval 175">
                            <a:extLst>
                              <a:ext uri="{FF2B5EF4-FFF2-40B4-BE49-F238E27FC236}">
                                <a16:creationId xmlns:a16="http://schemas.microsoft.com/office/drawing/2014/main" id="{025C4DFE-0DD0-7136-52F7-6E4E070302F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7" name="Oval 176">
                            <a:extLst>
                              <a:ext uri="{FF2B5EF4-FFF2-40B4-BE49-F238E27FC236}">
                                <a16:creationId xmlns:a16="http://schemas.microsoft.com/office/drawing/2014/main" id="{270FCE8B-4E04-74B3-C3C6-E0E9817080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8" name="Oval 177">
                            <a:extLst>
                              <a:ext uri="{FF2B5EF4-FFF2-40B4-BE49-F238E27FC236}">
                                <a16:creationId xmlns:a16="http://schemas.microsoft.com/office/drawing/2014/main" id="{ACBAB09B-76E8-B414-C1E1-49D997FB30C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179" name="TextBox 178">
                            <a:extLst>
                              <a:ext uri="{FF2B5EF4-FFF2-40B4-BE49-F238E27FC236}">
                                <a16:creationId xmlns:a16="http://schemas.microsoft.com/office/drawing/2014/main" id="{2D26BC66-A93F-A3A1-F076-FA0D0122970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C00000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C00000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180" name="Straight Arrow Connector 179">
                            <a:extLst>
                              <a:ext uri="{FF2B5EF4-FFF2-40B4-BE49-F238E27FC236}">
                                <a16:creationId xmlns:a16="http://schemas.microsoft.com/office/drawing/2014/main" id="{B645608A-2FB3-B2F7-5050-25309B4ADF5A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1" name="Straight Arrow Connector 180">
                            <a:extLst>
                              <a:ext uri="{FF2B5EF4-FFF2-40B4-BE49-F238E27FC236}">
                                <a16:creationId xmlns:a16="http://schemas.microsoft.com/office/drawing/2014/main" id="{833F5DB9-1AF6-6BA6-4C4F-ACDA6DF325AC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2" name="Straight Arrow Connector 181">
                            <a:extLst>
                              <a:ext uri="{FF2B5EF4-FFF2-40B4-BE49-F238E27FC236}">
                                <a16:creationId xmlns:a16="http://schemas.microsoft.com/office/drawing/2014/main" id="{CEE0F010-5A9C-CC20-4EA1-7A5845BBB071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8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3" name="Straight Arrow Connector 182">
                            <a:extLst>
                              <a:ext uri="{FF2B5EF4-FFF2-40B4-BE49-F238E27FC236}">
                                <a16:creationId xmlns:a16="http://schemas.microsoft.com/office/drawing/2014/main" id="{54768715-C9F7-FED1-F7F4-D2607ED55F07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4" name="Straight Arrow Connector 183">
                            <a:extLst>
                              <a:ext uri="{FF2B5EF4-FFF2-40B4-BE49-F238E27FC236}">
                                <a16:creationId xmlns:a16="http://schemas.microsoft.com/office/drawing/2014/main" id="{A918011A-2185-6C05-03B9-60E531EB2432}"/>
                              </a:ext>
                            </a:extLst>
                          </p:cNvPr>
                          <p:cNvCxnSpPr>
                            <a:cxnSpLocks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87" name="Straight Arrow Connector 186">
                            <a:extLst>
                              <a:ext uri="{FF2B5EF4-FFF2-40B4-BE49-F238E27FC236}">
                                <a16:creationId xmlns:a16="http://schemas.microsoft.com/office/drawing/2014/main" id="{9841DC3B-F5F7-BFE7-998C-F00517375A18}"/>
                              </a:ext>
                            </a:extLst>
                          </p:cNvPr>
                          <p:cNvCxnSpPr>
                            <a:cxnSpLocks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0" name="Straight Arrow Connector 189">
                            <a:extLst>
                              <a:ext uri="{FF2B5EF4-FFF2-40B4-BE49-F238E27FC236}">
                                <a16:creationId xmlns:a16="http://schemas.microsoft.com/office/drawing/2014/main" id="{ECD91FBC-13B2-A106-2F5E-AD27E35F7FAE}"/>
                              </a:ext>
                            </a:extLst>
                          </p:cNvPr>
                          <p:cNvCxnSpPr>
                            <a:cxnSpLocks/>
                            <a:stCxn id="173" idx="6"/>
                            <a:endCxn id="177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4" name="Straight Arrow Connector 193">
                            <a:extLst>
                              <a:ext uri="{FF2B5EF4-FFF2-40B4-BE49-F238E27FC236}">
                                <a16:creationId xmlns:a16="http://schemas.microsoft.com/office/drawing/2014/main" id="{9EED62E9-D209-0EA6-8F7F-5AAF8A3E4480}"/>
                              </a:ext>
                            </a:extLst>
                          </p:cNvPr>
                          <p:cNvCxnSpPr>
                            <a:cxnSpLocks/>
                            <a:stCxn id="171" idx="6"/>
                            <a:endCxn id="177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97" name="Straight Arrow Connector 196">
                            <a:extLst>
                              <a:ext uri="{FF2B5EF4-FFF2-40B4-BE49-F238E27FC236}">
                                <a16:creationId xmlns:a16="http://schemas.microsoft.com/office/drawing/2014/main" id="{67E75144-F3C1-C245-FB6C-F94361C162A9}"/>
                              </a:ext>
                            </a:extLst>
                          </p:cNvPr>
                          <p:cNvCxnSpPr>
                            <a:cxnSpLocks/>
                            <a:stCxn id="172" idx="6"/>
                            <a:endCxn id="176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050" b="1" dirty="0">
                                  <a:solidFill>
                                    <a:srgbClr val="C00000"/>
                                  </a:solidFill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05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𝜳</m:t>
                                      </m:r>
                                    </m:e>
                                    <m:sub>
                                      <m:r>
                                        <a:rPr lang="en-US" altLang="zh-CN" sz="1050" b="1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050" b="1" dirty="0" err="1">
                                <a:solidFill>
                                  <a:srgbClr val="C00000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26" name="TextBox 225">
                              <a:extLst>
                                <a:ext uri="{FF2B5EF4-FFF2-40B4-BE49-F238E27FC236}">
                                  <a16:creationId xmlns:a16="http://schemas.microsoft.com/office/drawing/2014/main" id="{72A07A5F-A3DF-7799-32DE-A829BE52A573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6200" y="3433199"/>
                              <a:ext cx="480068" cy="168829"/>
                            </a:xfrm>
                            <a:prstGeom prst="rect">
                              <a:avLst/>
                            </a:prstGeom>
                            <a:blipFill>
                              <a:blip r:embed="rId15"/>
                              <a:stretch>
                                <a:fillRect l="-16456" t="-21429" r="-3797" b="-46429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cxnSp>
                    <p:nvCxnSpPr>
                      <p:cNvPr id="267" name="Straight Arrow Connector 266">
                        <a:extLst>
                          <a:ext uri="{FF2B5EF4-FFF2-40B4-BE49-F238E27FC236}">
                            <a16:creationId xmlns:a16="http://schemas.microsoft.com/office/drawing/2014/main" id="{C92E1B34-CA55-7FA0-BAE5-24413D03308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6248200" y="3015233"/>
                        <a:ext cx="407978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268" name="Group 267">
                        <a:extLst>
                          <a:ext uri="{FF2B5EF4-FFF2-40B4-BE49-F238E27FC236}">
                            <a16:creationId xmlns:a16="http://schemas.microsoft.com/office/drawing/2014/main" id="{2E2BA800-A80D-ABC0-093B-2B5D4E88D9C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721925" y="2494069"/>
                        <a:ext cx="1048297" cy="1100891"/>
                        <a:chOff x="3894569" y="2495259"/>
                        <a:chExt cx="1048297" cy="1100891"/>
                      </a:xfrm>
                    </p:grpSpPr>
                    <p:grpSp>
                      <p:nvGrpSpPr>
                        <p:cNvPr id="269" name="Group 268">
                          <a:extLst>
                            <a:ext uri="{FF2B5EF4-FFF2-40B4-BE49-F238E27FC236}">
                              <a16:creationId xmlns:a16="http://schemas.microsoft.com/office/drawing/2014/main" id="{91612D0A-9517-4ABB-DB2A-215C5D5FBAF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894569" y="2495259"/>
                          <a:ext cx="1048297" cy="910796"/>
                          <a:chOff x="3480632" y="2682897"/>
                          <a:chExt cx="1527300" cy="1297718"/>
                        </a:xfrm>
                      </p:grpSpPr>
                      <p:sp>
                        <p:nvSpPr>
                          <p:cNvPr id="271" name="Rectangle 270">
                            <a:extLst>
                              <a:ext uri="{FF2B5EF4-FFF2-40B4-BE49-F238E27FC236}">
                                <a16:creationId xmlns:a16="http://schemas.microsoft.com/office/drawing/2014/main" id="{05DDA108-2199-2EA0-123A-64C7DC9FA3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486764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2" name="Oval 271">
                            <a:extLst>
                              <a:ext uri="{FF2B5EF4-FFF2-40B4-BE49-F238E27FC236}">
                                <a16:creationId xmlns:a16="http://schemas.microsoft.com/office/drawing/2014/main" id="{A7375E88-1B51-D60C-8F86-658025A22F1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3" name="Oval 272">
                            <a:extLst>
                              <a:ext uri="{FF2B5EF4-FFF2-40B4-BE49-F238E27FC236}">
                                <a16:creationId xmlns:a16="http://schemas.microsoft.com/office/drawing/2014/main" id="{F4175D57-0333-ACDF-62F4-29117810CBC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83806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4" name="Oval 273">
                            <a:extLst>
                              <a:ext uri="{FF2B5EF4-FFF2-40B4-BE49-F238E27FC236}">
                                <a16:creationId xmlns:a16="http://schemas.microsoft.com/office/drawing/2014/main" id="{171115B8-6727-272A-0686-38F5351B088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579839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5" name="TextBox 274">
                            <a:extLst>
                              <a:ext uri="{FF2B5EF4-FFF2-40B4-BE49-F238E27FC236}">
                                <a16:creationId xmlns:a16="http://schemas.microsoft.com/office/drawing/2014/main" id="{FDBB64AC-0547-07F1-2A3F-2E9C20812698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480632" y="326483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6" name="Rectangle 275">
                            <a:extLst>
                              <a:ext uri="{FF2B5EF4-FFF2-40B4-BE49-F238E27FC236}">
                                <a16:creationId xmlns:a16="http://schemas.microsoft.com/office/drawing/2014/main" id="{E064580D-6F38-687D-0E80-D17CEF11959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345355" y="2682897"/>
                            <a:ext cx="438150" cy="1297718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vert="vert" rtlCol="0" anchor="ctr"/>
                          <a:lstStyle/>
                          <a:p>
                            <a:pPr algn="ctr"/>
                            <a:endParaRPr lang="zh-CN" altLang="en-US" sz="1400" dirty="0">
                              <a:solidFill>
                                <a:schemeClr val="tx1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sp>
                        <p:nvSpPr>
                          <p:cNvPr id="277" name="Oval 276">
                            <a:extLst>
                              <a:ext uri="{FF2B5EF4-FFF2-40B4-BE49-F238E27FC236}">
                                <a16:creationId xmlns:a16="http://schemas.microsoft.com/office/drawing/2014/main" id="{056C6448-35FC-BE83-B199-7A43C8C93D3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2756514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8" name="Oval 277">
                            <a:extLst>
                              <a:ext uri="{FF2B5EF4-FFF2-40B4-BE49-F238E27FC236}">
                                <a16:creationId xmlns:a16="http://schemas.microsoft.com/office/drawing/2014/main" id="{572C2C82-F07E-1673-0F8A-2F3BA17874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42397" y="3068463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79" name="Oval 278">
                            <a:extLst>
                              <a:ext uri="{FF2B5EF4-FFF2-40B4-BE49-F238E27FC236}">
                                <a16:creationId xmlns:a16="http://schemas.microsoft.com/office/drawing/2014/main" id="{D805DB2F-A13E-BC1D-6699-F1C4F8072DC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4438430" y="3668538"/>
                            <a:ext cx="252000" cy="252000"/>
                          </a:xfrm>
                          <a:prstGeom prst="ellipse">
                            <a:avLst/>
                          </a:prstGeom>
                          <a:solidFill>
                            <a:schemeClr val="bg1"/>
                          </a:solidFill>
                          <a:ln w="9525">
                            <a:solidFill>
                              <a:srgbClr val="005293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endParaRPr lang="zh-CN" altLang="en-US" sz="2752"/>
                          </a:p>
                        </p:txBody>
                      </p:sp>
                      <p:sp>
                        <p:nvSpPr>
                          <p:cNvPr id="280" name="TextBox 279">
                            <a:extLst>
                              <a:ext uri="{FF2B5EF4-FFF2-40B4-BE49-F238E27FC236}">
                                <a16:creationId xmlns:a16="http://schemas.microsoft.com/office/drawing/2014/main" id="{D6AB442A-15F1-B663-81D5-D5278C3D5087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335316" y="3263849"/>
                            <a:ext cx="672616" cy="460451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  <p:txBody>
                          <a:bodyPr vert="eaVert" wrap="none" rtlCol="0">
                            <a:spAutoFit/>
                          </a:bodyPr>
                          <a:lstStyle/>
                          <a:p>
                            <a:r>
                              <a:rPr lang="en-US" altLang="zh-CN" dirty="0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rPr>
                              <a:t>…</a:t>
                            </a:r>
                            <a:endParaRPr lang="zh-CN" altLang="en-US" dirty="0">
                              <a:solidFill>
                                <a:srgbClr val="005293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endParaRPr>
                          </a:p>
                        </p:txBody>
                      </p:sp>
                      <p:cxnSp>
                        <p:nvCxnSpPr>
                          <p:cNvPr id="281" name="Straight Arrow Connector 280">
                            <a:extLst>
                              <a:ext uri="{FF2B5EF4-FFF2-40B4-BE49-F238E27FC236}">
                                <a16:creationId xmlns:a16="http://schemas.microsoft.com/office/drawing/2014/main" id="{C59DCC7E-B196-29E5-CD2C-40C514444809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2" name="Straight Arrow Connector 281">
                            <a:extLst>
                              <a:ext uri="{FF2B5EF4-FFF2-40B4-BE49-F238E27FC236}">
                                <a16:creationId xmlns:a16="http://schemas.microsoft.com/office/drawing/2014/main" id="{A959D053-F28F-E575-51D0-C5F852C53D35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5807" y="3194464"/>
                            <a:ext cx="602624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3" name="Straight Arrow Connector 282">
                            <a:extLst>
                              <a:ext uri="{FF2B5EF4-FFF2-40B4-BE49-F238E27FC236}">
                                <a16:creationId xmlns:a16="http://schemas.microsoft.com/office/drawing/2014/main" id="{16DCF78D-A96E-9650-16BD-9206A5E77F18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9" idx="2"/>
                          </p:cNvCxnSpPr>
                          <p:nvPr/>
                        </p:nvCxnSpPr>
                        <p:spPr>
                          <a:xfrm>
                            <a:off x="3831841" y="3794538"/>
                            <a:ext cx="606591" cy="0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4" name="Straight Arrow Connector 283">
                            <a:extLst>
                              <a:ext uri="{FF2B5EF4-FFF2-40B4-BE49-F238E27FC236}">
                                <a16:creationId xmlns:a16="http://schemas.microsoft.com/office/drawing/2014/main" id="{784E1475-6123-2068-C3C8-BF63168DD3ED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1841" y="2882515"/>
                            <a:ext cx="606591" cy="912024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5" name="Straight Arrow Connector 284">
                            <a:extLst>
                              <a:ext uri="{FF2B5EF4-FFF2-40B4-BE49-F238E27FC236}">
                                <a16:creationId xmlns:a16="http://schemas.microsoft.com/office/drawing/2014/main" id="{803593ED-50DA-E62E-8EF8-BF324B1E61D8}"/>
                              </a:ext>
                            </a:extLst>
                          </p:cNvPr>
                          <p:cNvCxnSpPr>
                            <a:cxnSpLocks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4" y="2882514"/>
                            <a:ext cx="602626" cy="1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6" name="Straight Arrow Connector 285">
                            <a:extLst>
                              <a:ext uri="{FF2B5EF4-FFF2-40B4-BE49-F238E27FC236}">
                                <a16:creationId xmlns:a16="http://schemas.microsoft.com/office/drawing/2014/main" id="{12461780-EF25-F8BD-10B0-DE59A08231C8}"/>
                              </a:ext>
                            </a:extLst>
                          </p:cNvPr>
                          <p:cNvCxnSpPr>
                            <a:cxnSpLocks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4439" y="3194463"/>
                            <a:ext cx="607958" cy="10158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7" name="Straight Arrow Connector 286">
                            <a:extLst>
                              <a:ext uri="{FF2B5EF4-FFF2-40B4-BE49-F238E27FC236}">
                                <a16:creationId xmlns:a16="http://schemas.microsoft.com/office/drawing/2014/main" id="{C99E1862-C631-D427-D2F5-E2785E321324}"/>
                              </a:ext>
                            </a:extLst>
                          </p:cNvPr>
                          <p:cNvCxnSpPr>
                            <a:cxnSpLocks/>
                            <a:stCxn id="274" idx="6"/>
                            <a:endCxn id="278" idx="2"/>
                          </p:cNvCxnSpPr>
                          <p:nvPr/>
                        </p:nvCxnSpPr>
                        <p:spPr>
                          <a:xfrm flipV="1">
                            <a:off x="3831839" y="3194463"/>
                            <a:ext cx="610558" cy="600075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8" name="Straight Arrow Connector 287">
                            <a:extLst>
                              <a:ext uri="{FF2B5EF4-FFF2-40B4-BE49-F238E27FC236}">
                                <a16:creationId xmlns:a16="http://schemas.microsoft.com/office/drawing/2014/main" id="{3D29AD74-2A98-25C1-D709-FD1DAC10E508}"/>
                              </a:ext>
                            </a:extLst>
                          </p:cNvPr>
                          <p:cNvCxnSpPr>
                            <a:cxnSpLocks/>
                            <a:stCxn id="272" idx="6"/>
                            <a:endCxn id="278" idx="2"/>
                          </p:cNvCxnSpPr>
                          <p:nvPr/>
                        </p:nvCxnSpPr>
                        <p:spPr>
                          <a:xfrm>
                            <a:off x="3831839" y="2882514"/>
                            <a:ext cx="610558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89" name="Straight Arrow Connector 288">
                            <a:extLst>
                              <a:ext uri="{FF2B5EF4-FFF2-40B4-BE49-F238E27FC236}">
                                <a16:creationId xmlns:a16="http://schemas.microsoft.com/office/drawing/2014/main" id="{79F13165-AC88-A4B5-4C65-D4A15B8BBD58}"/>
                              </a:ext>
                            </a:extLst>
                          </p:cNvPr>
                          <p:cNvCxnSpPr>
                            <a:cxnSpLocks/>
                            <a:stCxn id="273" idx="6"/>
                            <a:endCxn id="277" idx="2"/>
                          </p:cNvCxnSpPr>
                          <p:nvPr/>
                        </p:nvCxnSpPr>
                        <p:spPr>
                          <a:xfrm flipV="1">
                            <a:off x="3835806" y="2882514"/>
                            <a:ext cx="602624" cy="311949"/>
                          </a:xfrm>
                          <a:prstGeom prst="straightConnector1">
                            <a:avLst/>
                          </a:prstGeom>
                          <a:ln w="9525">
                            <a:solidFill>
                              <a:srgbClr val="005293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:r>
                                <a:rPr lang="en-US" altLang="zh-CN" sz="1100" b="1" dirty="0">
                                  <a:solidFill>
                                    <a:srgbClr val="005293"/>
                                  </a:solidFill>
                                  <a:latin typeface="Arial" panose="020B0604020202020204" pitchFamily="34" charset="0"/>
                                  <a:cs typeface="Arial" panose="020B0604020202020204" pitchFamily="34" charset="0"/>
                                </a:rPr>
                                <a:t>MLP </a:t>
                              </a:r>
                              <a14:m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𝚿</m:t>
                                      </m:r>
                                    </m:e>
                                    <m:sub>
                                      <m:r>
                                        <a:rPr lang="en-US" altLang="zh-CN" sz="1100" b="1" i="1">
                                          <a:solidFill>
                                            <a:srgbClr val="005293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𝐱</m:t>
                                      </m:r>
                                    </m:sub>
                                  </m:sSub>
                                </m:oMath>
                              </a14:m>
                              <a:endParaRPr lang="zh-CN" altLang="en-US" sz="1100" b="1" dirty="0" err="1">
                                <a:solidFill>
                                  <a:srgbClr val="005293"/>
                                </a:solidFill>
                                <a:latin typeface="Arial" panose="020B0604020202020204" pitchFamily="34" charset="0"/>
                                <a:cs typeface="Arial" panose="020B0604020202020204" pitchFamily="34" charset="0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270" name="TextBox 269">
                              <a:extLst>
                                <a:ext uri="{FF2B5EF4-FFF2-40B4-BE49-F238E27FC236}">
                                  <a16:creationId xmlns:a16="http://schemas.microsoft.com/office/drawing/2014/main" id="{009CF6F7-377B-D9EE-D76A-D97C90A08A3F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4110003" y="3419242"/>
                              <a:ext cx="507575" cy="176908"/>
                            </a:xfrm>
                            <a:prstGeom prst="rect">
                              <a:avLst/>
                            </a:prstGeom>
                            <a:blipFill>
                              <a:blip r:embed="rId16"/>
                              <a:stretch>
                                <a:fillRect l="-16867" t="-24138" r="-4819" b="-48276"/>
                              </a:stretch>
                            </a:blipFill>
                            <a:ln>
                              <a:noFill/>
                            </a:ln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</p:grpSp>
                  <p:sp>
                    <p:nvSpPr>
                      <p:cNvPr id="312" name="TextBox 311">
                        <a:extLst>
                          <a:ext uri="{FF2B5EF4-FFF2-40B4-BE49-F238E27FC236}">
                            <a16:creationId xmlns:a16="http://schemas.microsoft.com/office/drawing/2014/main" id="{29BCFFEE-F87C-77E0-743E-4EB69BD403A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24672" y="2396421"/>
                        <a:ext cx="704039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 algn="ctr"/>
                        <a:r>
                          <a:rPr lang="en-US" altLang="zh-CN" sz="1100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D-</a:t>
                        </a:r>
                        <a:r>
                          <a:rPr lang="en-US" altLang="zh-CN" sz="1100" b="1" dirty="0" err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</a:rPr>
                          <a:t>NeRF</a:t>
                        </a:r>
                        <a:endParaRPr lang="zh-CN" altLang="en-US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endParaRPr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13" name="TextBox 312">
                            <a:extLst>
                              <a:ext uri="{FF2B5EF4-FFF2-40B4-BE49-F238E27FC236}">
                                <a16:creationId xmlns:a16="http://schemas.microsoft.com/office/drawing/2014/main" id="{90CB1BC0-E826-E46B-7AE1-DCF5E75E78E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345568" y="2781588"/>
                            <a:ext cx="195695" cy="210507"/>
                          </a:xfrm>
                          <a:prstGeom prst="rect">
                            <a:avLst/>
                          </a:prstGeom>
                          <a:blipFill>
                            <a:blip r:embed="rId17"/>
                            <a:stretch>
                              <a:fillRect l="-9375" r="-3125" b="-5714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r>
                                    <m:rPr>
                                      <m:sty m:val="p"/>
                                    </m:rPr>
                                    <a:rPr lang="el-GR" altLang="zh-CN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altLang="zh-CN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314" name="TextBox 313">
                            <a:extLst>
                              <a:ext uri="{FF2B5EF4-FFF2-40B4-BE49-F238E27FC236}">
                                <a16:creationId xmlns:a16="http://schemas.microsoft.com/office/drawing/2014/main" id="{95504AAB-B368-03D4-E88D-79F427B1EFD2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4858277" y="2793739"/>
                            <a:ext cx="221086" cy="210507"/>
                          </a:xfrm>
                          <a:prstGeom prst="rect">
                            <a:avLst/>
                          </a:prstGeom>
                          <a:blipFill>
                            <a:blip r:embed="rId18"/>
                            <a:stretch>
                              <a:fillRect l="-13889" r="-5556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cxnSp>
                    <p:nvCxnSpPr>
                      <p:cNvPr id="333" name="Straight Arrow Connector 332">
                        <a:extLst>
                          <a:ext uri="{FF2B5EF4-FFF2-40B4-BE49-F238E27FC236}">
                            <a16:creationId xmlns:a16="http://schemas.microsoft.com/office/drawing/2014/main" id="{FE01C9AF-BB6F-E413-7C4A-ADD77FE22B6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4856907" y="3017992"/>
                        <a:ext cx="229443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6" name="Straight Arrow Connector 335">
                        <a:extLst>
                          <a:ext uri="{FF2B5EF4-FFF2-40B4-BE49-F238E27FC236}">
                            <a16:creationId xmlns:a16="http://schemas.microsoft.com/office/drawing/2014/main" id="{8E4F724A-034D-A8CF-4734-BA0F829873F8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7705639" y="2999458"/>
                        <a:ext cx="321811" cy="0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70" name="Connector: Elbow 369">
                        <a:extLst>
                          <a:ext uri="{FF2B5EF4-FFF2-40B4-BE49-F238E27FC236}">
                            <a16:creationId xmlns:a16="http://schemas.microsoft.com/office/drawing/2014/main" id="{F74B2B71-2618-C58F-7825-ABCEFB971ED9}"/>
                          </a:ext>
                        </a:extLst>
                      </p:cNvPr>
                      <p:cNvCxnSpPr>
                        <a:cxnSpLocks/>
                        <a:stCxn id="144" idx="2"/>
                        <a:endCxn id="373" idx="0"/>
                      </p:cNvCxnSpPr>
                      <p:nvPr/>
                    </p:nvCxnSpPr>
                    <p:spPr>
                      <a:xfrm rot="5400000">
                        <a:off x="4870897" y="-362532"/>
                        <a:ext cx="548011" cy="5760785"/>
                      </a:xfrm>
                      <a:prstGeom prst="bentConnector3">
                        <a:avLst>
                          <a:gd name="adj1" fmla="val 22190"/>
                        </a:avLst>
                      </a:prstGeom>
                      <a:ln>
                        <a:solidFill>
                          <a:srgbClr val="372D26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373" name="Rectangle 372">
                        <a:extLst>
                          <a:ext uri="{FF2B5EF4-FFF2-40B4-BE49-F238E27FC236}">
                            <a16:creationId xmlns:a16="http://schemas.microsoft.com/office/drawing/2014/main" id="{7D07DD0F-87A9-1F92-ACA2-461DEC354B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44924" y="2791866"/>
                        <a:ext cx="239170" cy="2123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grpSp>
                    <p:nvGrpSpPr>
                      <p:cNvPr id="425" name="Group 424">
                        <a:extLst>
                          <a:ext uri="{FF2B5EF4-FFF2-40B4-BE49-F238E27FC236}">
                            <a16:creationId xmlns:a16="http://schemas.microsoft.com/office/drawing/2014/main" id="{10AA2629-DFD6-172F-F1C3-3066FE2CD05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969247" y="3225562"/>
                        <a:ext cx="6873939" cy="1547474"/>
                        <a:chOff x="1969247" y="3225562"/>
                        <a:chExt cx="6873939" cy="1547474"/>
                      </a:xfrm>
                    </p:grpSpPr>
                    <p:sp>
                      <p:nvSpPr>
                        <p:cNvPr id="340" name="Rectangle: Rounded Corners 339">
                          <a:extLst>
                            <a:ext uri="{FF2B5EF4-FFF2-40B4-BE49-F238E27FC236}">
                              <a16:creationId xmlns:a16="http://schemas.microsoft.com/office/drawing/2014/main" id="{833DC856-7024-3193-D79F-9D34B13384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2843" y="3718373"/>
                          <a:ext cx="3604291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rgbClr val="F9FCF7"/>
                        </a:solidFill>
                        <a:ln w="28575">
                          <a:solidFill>
                            <a:srgbClr val="70AD47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grpSp>
                      <p:nvGrpSpPr>
                        <p:cNvPr id="360" name="Group 359">
                          <a:extLst>
                            <a:ext uri="{FF2B5EF4-FFF2-40B4-BE49-F238E27FC236}">
                              <a16:creationId xmlns:a16="http://schemas.microsoft.com/office/drawing/2014/main" id="{F9ACDF85-308F-3FE9-7AC4-70E2FD78D2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31653" y="4042487"/>
                          <a:ext cx="1203311" cy="347564"/>
                          <a:chOff x="2131653" y="4042487"/>
                          <a:chExt cx="1203311" cy="347564"/>
                        </a:xfrm>
                      </p:grpSpPr>
                      <p:grpSp>
                        <p:nvGrpSpPr>
                          <p:cNvPr id="345" name="Group 344">
                            <a:extLst>
                              <a:ext uri="{FF2B5EF4-FFF2-40B4-BE49-F238E27FC236}">
                                <a16:creationId xmlns:a16="http://schemas.microsoft.com/office/drawing/2014/main" id="{091C02EB-30FF-D234-670A-E52EFCFF0BC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31653" y="4042487"/>
                            <a:ext cx="1203311" cy="336465"/>
                            <a:chOff x="5179485" y="3629472"/>
                            <a:chExt cx="1203311" cy="336465"/>
                          </a:xfrm>
                        </p:grpSpPr>
                        <p:sp>
                          <p:nvSpPr>
                            <p:cNvPr id="343" name="Freeform: Shape 342">
                              <a:extLst>
                                <a:ext uri="{FF2B5EF4-FFF2-40B4-BE49-F238E27FC236}">
                                  <a16:creationId xmlns:a16="http://schemas.microsoft.com/office/drawing/2014/main" id="{8FF0E6F1-00A1-EE07-0D13-2A6E3075FAD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5179485" y="3657743"/>
                              <a:ext cx="1167765" cy="308194"/>
                            </a:xfrm>
                            <a:custGeom>
                              <a:avLst/>
                              <a:gdLst>
                                <a:gd name="connsiteX0" fmla="*/ 0 w 1266825"/>
                                <a:gd name="connsiteY0" fmla="*/ 255270 h 275809"/>
                                <a:gd name="connsiteX1" fmla="*/ 26670 w 1266825"/>
                                <a:gd name="connsiteY1" fmla="*/ 245745 h 275809"/>
                                <a:gd name="connsiteX2" fmla="*/ 36195 w 1266825"/>
                                <a:gd name="connsiteY2" fmla="*/ 241935 h 275809"/>
                                <a:gd name="connsiteX3" fmla="*/ 72390 w 1266825"/>
                                <a:gd name="connsiteY3" fmla="*/ 238125 h 275809"/>
                                <a:gd name="connsiteX4" fmla="*/ 99060 w 1266825"/>
                                <a:gd name="connsiteY4" fmla="*/ 228600 h 275809"/>
                                <a:gd name="connsiteX5" fmla="*/ 104775 w 1266825"/>
                                <a:gd name="connsiteY5" fmla="*/ 224790 h 275809"/>
                                <a:gd name="connsiteX6" fmla="*/ 150495 w 1266825"/>
                                <a:gd name="connsiteY6" fmla="*/ 219075 h 275809"/>
                                <a:gd name="connsiteX7" fmla="*/ 165735 w 1266825"/>
                                <a:gd name="connsiteY7" fmla="*/ 215265 h 275809"/>
                                <a:gd name="connsiteX8" fmla="*/ 171450 w 1266825"/>
                                <a:gd name="connsiteY8" fmla="*/ 213360 h 275809"/>
                                <a:gd name="connsiteX9" fmla="*/ 205740 w 1266825"/>
                                <a:gd name="connsiteY9" fmla="*/ 211455 h 275809"/>
                                <a:gd name="connsiteX10" fmla="*/ 213360 w 1266825"/>
                                <a:gd name="connsiteY10" fmla="*/ 209550 h 275809"/>
                                <a:gd name="connsiteX11" fmla="*/ 219075 w 1266825"/>
                                <a:gd name="connsiteY11" fmla="*/ 207645 h 275809"/>
                                <a:gd name="connsiteX12" fmla="*/ 234315 w 1266825"/>
                                <a:gd name="connsiteY12" fmla="*/ 203835 h 275809"/>
                                <a:gd name="connsiteX13" fmla="*/ 243840 w 1266825"/>
                                <a:gd name="connsiteY13" fmla="*/ 201930 h 275809"/>
                                <a:gd name="connsiteX14" fmla="*/ 268605 w 1266825"/>
                                <a:gd name="connsiteY14" fmla="*/ 200025 h 275809"/>
                                <a:gd name="connsiteX15" fmla="*/ 287655 w 1266825"/>
                                <a:gd name="connsiteY15" fmla="*/ 194310 h 275809"/>
                                <a:gd name="connsiteX16" fmla="*/ 310515 w 1266825"/>
                                <a:gd name="connsiteY16" fmla="*/ 192405 h 275809"/>
                                <a:gd name="connsiteX17" fmla="*/ 318135 w 1266825"/>
                                <a:gd name="connsiteY17" fmla="*/ 190500 h 275809"/>
                                <a:gd name="connsiteX18" fmla="*/ 327660 w 1266825"/>
                                <a:gd name="connsiteY18" fmla="*/ 184785 h 275809"/>
                                <a:gd name="connsiteX19" fmla="*/ 394335 w 1266825"/>
                                <a:gd name="connsiteY19" fmla="*/ 188595 h 275809"/>
                                <a:gd name="connsiteX20" fmla="*/ 413385 w 1266825"/>
                                <a:gd name="connsiteY20" fmla="*/ 194310 h 275809"/>
                                <a:gd name="connsiteX21" fmla="*/ 419100 w 1266825"/>
                                <a:gd name="connsiteY21" fmla="*/ 198120 h 275809"/>
                                <a:gd name="connsiteX22" fmla="*/ 432435 w 1266825"/>
                                <a:gd name="connsiteY22" fmla="*/ 201930 h 275809"/>
                                <a:gd name="connsiteX23" fmla="*/ 445770 w 1266825"/>
                                <a:gd name="connsiteY23" fmla="*/ 209550 h 275809"/>
                                <a:gd name="connsiteX24" fmla="*/ 459105 w 1266825"/>
                                <a:gd name="connsiteY24" fmla="*/ 213360 h 275809"/>
                                <a:gd name="connsiteX25" fmla="*/ 466725 w 1266825"/>
                                <a:gd name="connsiteY25" fmla="*/ 217170 h 275809"/>
                                <a:gd name="connsiteX26" fmla="*/ 472440 w 1266825"/>
                                <a:gd name="connsiteY26" fmla="*/ 220980 h 275809"/>
                                <a:gd name="connsiteX27" fmla="*/ 491490 w 1266825"/>
                                <a:gd name="connsiteY27" fmla="*/ 226695 h 275809"/>
                                <a:gd name="connsiteX28" fmla="*/ 512445 w 1266825"/>
                                <a:gd name="connsiteY28" fmla="*/ 236220 h 275809"/>
                                <a:gd name="connsiteX29" fmla="*/ 525780 w 1266825"/>
                                <a:gd name="connsiteY29" fmla="*/ 240030 h 275809"/>
                                <a:gd name="connsiteX30" fmla="*/ 539115 w 1266825"/>
                                <a:gd name="connsiteY30" fmla="*/ 245745 h 275809"/>
                                <a:gd name="connsiteX31" fmla="*/ 546735 w 1266825"/>
                                <a:gd name="connsiteY31" fmla="*/ 249555 h 275809"/>
                                <a:gd name="connsiteX32" fmla="*/ 567690 w 1266825"/>
                                <a:gd name="connsiteY32" fmla="*/ 253365 h 275809"/>
                                <a:gd name="connsiteX33" fmla="*/ 586740 w 1266825"/>
                                <a:gd name="connsiteY33" fmla="*/ 259080 h 275809"/>
                                <a:gd name="connsiteX34" fmla="*/ 603885 w 1266825"/>
                                <a:gd name="connsiteY34" fmla="*/ 262890 h 275809"/>
                                <a:gd name="connsiteX35" fmla="*/ 621030 w 1266825"/>
                                <a:gd name="connsiteY35" fmla="*/ 266700 h 275809"/>
                                <a:gd name="connsiteX36" fmla="*/ 638175 w 1266825"/>
                                <a:gd name="connsiteY36" fmla="*/ 270510 h 275809"/>
                                <a:gd name="connsiteX37" fmla="*/ 657225 w 1266825"/>
                                <a:gd name="connsiteY37" fmla="*/ 272415 h 275809"/>
                                <a:gd name="connsiteX38" fmla="*/ 714375 w 1266825"/>
                                <a:gd name="connsiteY38" fmla="*/ 270510 h 275809"/>
                                <a:gd name="connsiteX39" fmla="*/ 760095 w 1266825"/>
                                <a:gd name="connsiteY39" fmla="*/ 260985 h 275809"/>
                                <a:gd name="connsiteX40" fmla="*/ 805815 w 1266825"/>
                                <a:gd name="connsiteY40" fmla="*/ 224790 h 275809"/>
                                <a:gd name="connsiteX41" fmla="*/ 813435 w 1266825"/>
                                <a:gd name="connsiteY41" fmla="*/ 215265 h 275809"/>
                                <a:gd name="connsiteX42" fmla="*/ 819150 w 1266825"/>
                                <a:gd name="connsiteY42" fmla="*/ 209550 h 275809"/>
                                <a:gd name="connsiteX43" fmla="*/ 834390 w 1266825"/>
                                <a:gd name="connsiteY43" fmla="*/ 188595 h 275809"/>
                                <a:gd name="connsiteX44" fmla="*/ 849630 w 1266825"/>
                                <a:gd name="connsiteY44" fmla="*/ 169545 h 275809"/>
                                <a:gd name="connsiteX45" fmla="*/ 855345 w 1266825"/>
                                <a:gd name="connsiteY45" fmla="*/ 160020 h 275809"/>
                                <a:gd name="connsiteX46" fmla="*/ 862965 w 1266825"/>
                                <a:gd name="connsiteY46" fmla="*/ 148590 h 275809"/>
                                <a:gd name="connsiteX47" fmla="*/ 866775 w 1266825"/>
                                <a:gd name="connsiteY47" fmla="*/ 140970 h 275809"/>
                                <a:gd name="connsiteX48" fmla="*/ 876300 w 1266825"/>
                                <a:gd name="connsiteY48" fmla="*/ 133350 h 275809"/>
                                <a:gd name="connsiteX49" fmla="*/ 885825 w 1266825"/>
                                <a:gd name="connsiteY49" fmla="*/ 120015 h 275809"/>
                                <a:gd name="connsiteX50" fmla="*/ 895350 w 1266825"/>
                                <a:gd name="connsiteY50" fmla="*/ 110490 h 275809"/>
                                <a:gd name="connsiteX51" fmla="*/ 899160 w 1266825"/>
                                <a:gd name="connsiteY51" fmla="*/ 104775 h 275809"/>
                                <a:gd name="connsiteX52" fmla="*/ 914400 w 1266825"/>
                                <a:gd name="connsiteY52" fmla="*/ 87630 h 275809"/>
                                <a:gd name="connsiteX53" fmla="*/ 916305 w 1266825"/>
                                <a:gd name="connsiteY53" fmla="*/ 81915 h 275809"/>
                                <a:gd name="connsiteX54" fmla="*/ 931545 w 1266825"/>
                                <a:gd name="connsiteY54" fmla="*/ 68580 h 275809"/>
                                <a:gd name="connsiteX55" fmla="*/ 948690 w 1266825"/>
                                <a:gd name="connsiteY55" fmla="*/ 55245 h 275809"/>
                                <a:gd name="connsiteX56" fmla="*/ 963930 w 1266825"/>
                                <a:gd name="connsiteY56" fmla="*/ 47625 h 275809"/>
                                <a:gd name="connsiteX57" fmla="*/ 975360 w 1266825"/>
                                <a:gd name="connsiteY57" fmla="*/ 40005 h 275809"/>
                                <a:gd name="connsiteX58" fmla="*/ 998220 w 1266825"/>
                                <a:gd name="connsiteY58" fmla="*/ 36195 h 275809"/>
                                <a:gd name="connsiteX59" fmla="*/ 1061085 w 1266825"/>
                                <a:gd name="connsiteY59" fmla="*/ 28575 h 275809"/>
                                <a:gd name="connsiteX60" fmla="*/ 1074420 w 1266825"/>
                                <a:gd name="connsiteY60" fmla="*/ 26670 h 275809"/>
                                <a:gd name="connsiteX61" fmla="*/ 1146810 w 1266825"/>
                                <a:gd name="connsiteY61" fmla="*/ 22860 h 275809"/>
                                <a:gd name="connsiteX62" fmla="*/ 1165860 w 1266825"/>
                                <a:gd name="connsiteY62" fmla="*/ 20955 h 275809"/>
                                <a:gd name="connsiteX63" fmla="*/ 1179195 w 1266825"/>
                                <a:gd name="connsiteY63" fmla="*/ 17145 h 275809"/>
                                <a:gd name="connsiteX64" fmla="*/ 1196340 w 1266825"/>
                                <a:gd name="connsiteY64" fmla="*/ 15240 h 275809"/>
                                <a:gd name="connsiteX65" fmla="*/ 1205865 w 1266825"/>
                                <a:gd name="connsiteY65" fmla="*/ 11430 h 275809"/>
                                <a:gd name="connsiteX66" fmla="*/ 1247775 w 1266825"/>
                                <a:gd name="connsiteY66" fmla="*/ 5715 h 275809"/>
                                <a:gd name="connsiteX67" fmla="*/ 1266825 w 1266825"/>
                                <a:gd name="connsiteY67" fmla="*/ 0 h 27580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  <a:cxn ang="0">
                                  <a:pos x="connsiteX8" y="connsiteY8"/>
                                </a:cxn>
                                <a:cxn ang="0">
                                  <a:pos x="connsiteX9" y="connsiteY9"/>
                                </a:cxn>
                                <a:cxn ang="0">
                                  <a:pos x="connsiteX10" y="connsiteY10"/>
                                </a:cxn>
                                <a:cxn ang="0">
                                  <a:pos x="connsiteX11" y="connsiteY11"/>
                                </a:cxn>
                                <a:cxn ang="0">
                                  <a:pos x="connsiteX12" y="connsiteY12"/>
                                </a:cxn>
                                <a:cxn ang="0">
                                  <a:pos x="connsiteX13" y="connsiteY13"/>
                                </a:cxn>
                                <a:cxn ang="0">
                                  <a:pos x="connsiteX14" y="connsiteY14"/>
                                </a:cxn>
                                <a:cxn ang="0">
                                  <a:pos x="connsiteX15" y="connsiteY15"/>
                                </a:cxn>
                                <a:cxn ang="0">
                                  <a:pos x="connsiteX16" y="connsiteY16"/>
                                </a:cxn>
                                <a:cxn ang="0">
                                  <a:pos x="connsiteX17" y="connsiteY17"/>
                                </a:cxn>
                                <a:cxn ang="0">
                                  <a:pos x="connsiteX18" y="connsiteY18"/>
                                </a:cxn>
                                <a:cxn ang="0">
                                  <a:pos x="connsiteX19" y="connsiteY19"/>
                                </a:cxn>
                                <a:cxn ang="0">
                                  <a:pos x="connsiteX20" y="connsiteY20"/>
                                </a:cxn>
                                <a:cxn ang="0">
                                  <a:pos x="connsiteX21" y="connsiteY21"/>
                                </a:cxn>
                                <a:cxn ang="0">
                                  <a:pos x="connsiteX22" y="connsiteY22"/>
                                </a:cxn>
                                <a:cxn ang="0">
                                  <a:pos x="connsiteX23" y="connsiteY23"/>
                                </a:cxn>
                                <a:cxn ang="0">
                                  <a:pos x="connsiteX24" y="connsiteY24"/>
                                </a:cxn>
                                <a:cxn ang="0">
                                  <a:pos x="connsiteX25" y="connsiteY25"/>
                                </a:cxn>
                                <a:cxn ang="0">
                                  <a:pos x="connsiteX26" y="connsiteY26"/>
                                </a:cxn>
                                <a:cxn ang="0">
                                  <a:pos x="connsiteX27" y="connsiteY27"/>
                                </a:cxn>
                                <a:cxn ang="0">
                                  <a:pos x="connsiteX28" y="connsiteY28"/>
                                </a:cxn>
                                <a:cxn ang="0">
                                  <a:pos x="connsiteX29" y="connsiteY29"/>
                                </a:cxn>
                                <a:cxn ang="0">
                                  <a:pos x="connsiteX30" y="connsiteY30"/>
                                </a:cxn>
                                <a:cxn ang="0">
                                  <a:pos x="connsiteX31" y="connsiteY31"/>
                                </a:cxn>
                                <a:cxn ang="0">
                                  <a:pos x="connsiteX32" y="connsiteY32"/>
                                </a:cxn>
                                <a:cxn ang="0">
                                  <a:pos x="connsiteX33" y="connsiteY33"/>
                                </a:cxn>
                                <a:cxn ang="0">
                                  <a:pos x="connsiteX34" y="connsiteY34"/>
                                </a:cxn>
                                <a:cxn ang="0">
                                  <a:pos x="connsiteX35" y="connsiteY35"/>
                                </a:cxn>
                                <a:cxn ang="0">
                                  <a:pos x="connsiteX36" y="connsiteY36"/>
                                </a:cxn>
                                <a:cxn ang="0">
                                  <a:pos x="connsiteX37" y="connsiteY37"/>
                                </a:cxn>
                                <a:cxn ang="0">
                                  <a:pos x="connsiteX38" y="connsiteY38"/>
                                </a:cxn>
                                <a:cxn ang="0">
                                  <a:pos x="connsiteX39" y="connsiteY39"/>
                                </a:cxn>
                                <a:cxn ang="0">
                                  <a:pos x="connsiteX40" y="connsiteY40"/>
                                </a:cxn>
                                <a:cxn ang="0">
                                  <a:pos x="connsiteX41" y="connsiteY41"/>
                                </a:cxn>
                                <a:cxn ang="0">
                                  <a:pos x="connsiteX42" y="connsiteY42"/>
                                </a:cxn>
                                <a:cxn ang="0">
                                  <a:pos x="connsiteX43" y="connsiteY43"/>
                                </a:cxn>
                                <a:cxn ang="0">
                                  <a:pos x="connsiteX44" y="connsiteY44"/>
                                </a:cxn>
                                <a:cxn ang="0">
                                  <a:pos x="connsiteX45" y="connsiteY45"/>
                                </a:cxn>
                                <a:cxn ang="0">
                                  <a:pos x="connsiteX46" y="connsiteY46"/>
                                </a:cxn>
                                <a:cxn ang="0">
                                  <a:pos x="connsiteX47" y="connsiteY47"/>
                                </a:cxn>
                                <a:cxn ang="0">
                                  <a:pos x="connsiteX48" y="connsiteY48"/>
                                </a:cxn>
                                <a:cxn ang="0">
                                  <a:pos x="connsiteX49" y="connsiteY49"/>
                                </a:cxn>
                                <a:cxn ang="0">
                                  <a:pos x="connsiteX50" y="connsiteY50"/>
                                </a:cxn>
                                <a:cxn ang="0">
                                  <a:pos x="connsiteX51" y="connsiteY51"/>
                                </a:cxn>
                                <a:cxn ang="0">
                                  <a:pos x="connsiteX52" y="connsiteY52"/>
                                </a:cxn>
                                <a:cxn ang="0">
                                  <a:pos x="connsiteX53" y="connsiteY53"/>
                                </a:cxn>
                                <a:cxn ang="0">
                                  <a:pos x="connsiteX54" y="connsiteY54"/>
                                </a:cxn>
                                <a:cxn ang="0">
                                  <a:pos x="connsiteX55" y="connsiteY55"/>
                                </a:cxn>
                                <a:cxn ang="0">
                                  <a:pos x="connsiteX56" y="connsiteY56"/>
                                </a:cxn>
                                <a:cxn ang="0">
                                  <a:pos x="connsiteX57" y="connsiteY57"/>
                                </a:cxn>
                                <a:cxn ang="0">
                                  <a:pos x="connsiteX58" y="connsiteY58"/>
                                </a:cxn>
                                <a:cxn ang="0">
                                  <a:pos x="connsiteX59" y="connsiteY59"/>
                                </a:cxn>
                                <a:cxn ang="0">
                                  <a:pos x="connsiteX60" y="connsiteY60"/>
                                </a:cxn>
                                <a:cxn ang="0">
                                  <a:pos x="connsiteX61" y="connsiteY61"/>
                                </a:cxn>
                                <a:cxn ang="0">
                                  <a:pos x="connsiteX62" y="connsiteY62"/>
                                </a:cxn>
                                <a:cxn ang="0">
                                  <a:pos x="connsiteX63" y="connsiteY63"/>
                                </a:cxn>
                                <a:cxn ang="0">
                                  <a:pos x="connsiteX64" y="connsiteY64"/>
                                </a:cxn>
                                <a:cxn ang="0">
                                  <a:pos x="connsiteX65" y="connsiteY65"/>
                                </a:cxn>
                                <a:cxn ang="0">
                                  <a:pos x="connsiteX66" y="connsiteY66"/>
                                </a:cxn>
                                <a:cxn ang="0">
                                  <a:pos x="connsiteX67" y="connsiteY67"/>
                                </a:cxn>
                              </a:cxnLst>
                              <a:rect l="l" t="t" r="r" b="b"/>
                              <a:pathLst>
                                <a:path w="1266825" h="275809">
                                  <a:moveTo>
                                    <a:pt x="0" y="255270"/>
                                  </a:moveTo>
                                  <a:cubicBezTo>
                                    <a:pt x="21548" y="246651"/>
                                    <a:pt x="-5046" y="257072"/>
                                    <a:pt x="26670" y="245745"/>
                                  </a:cubicBezTo>
                                  <a:cubicBezTo>
                                    <a:pt x="29890" y="244595"/>
                                    <a:pt x="32822" y="242497"/>
                                    <a:pt x="36195" y="241935"/>
                                  </a:cubicBezTo>
                                  <a:cubicBezTo>
                                    <a:pt x="48162" y="239941"/>
                                    <a:pt x="72390" y="238125"/>
                                    <a:pt x="72390" y="238125"/>
                                  </a:cubicBezTo>
                                  <a:cubicBezTo>
                                    <a:pt x="101636" y="223502"/>
                                    <a:pt x="63544" y="241515"/>
                                    <a:pt x="99060" y="228600"/>
                                  </a:cubicBezTo>
                                  <a:cubicBezTo>
                                    <a:pt x="101212" y="227818"/>
                                    <a:pt x="102587" y="225463"/>
                                    <a:pt x="104775" y="224790"/>
                                  </a:cubicBezTo>
                                  <a:cubicBezTo>
                                    <a:pt x="119898" y="220137"/>
                                    <a:pt x="134799" y="220196"/>
                                    <a:pt x="150495" y="219075"/>
                                  </a:cubicBezTo>
                                  <a:cubicBezTo>
                                    <a:pt x="155575" y="217805"/>
                                    <a:pt x="160683" y="216643"/>
                                    <a:pt x="165735" y="215265"/>
                                  </a:cubicBezTo>
                                  <a:cubicBezTo>
                                    <a:pt x="167672" y="214737"/>
                                    <a:pt x="169451" y="213550"/>
                                    <a:pt x="171450" y="213360"/>
                                  </a:cubicBezTo>
                                  <a:cubicBezTo>
                                    <a:pt x="182846" y="212275"/>
                                    <a:pt x="194310" y="212090"/>
                                    <a:pt x="205740" y="211455"/>
                                  </a:cubicBezTo>
                                  <a:cubicBezTo>
                                    <a:pt x="208280" y="210820"/>
                                    <a:pt x="210843" y="210269"/>
                                    <a:pt x="213360" y="209550"/>
                                  </a:cubicBezTo>
                                  <a:cubicBezTo>
                                    <a:pt x="215291" y="208998"/>
                                    <a:pt x="217138" y="208173"/>
                                    <a:pt x="219075" y="207645"/>
                                  </a:cubicBezTo>
                                  <a:cubicBezTo>
                                    <a:pt x="224127" y="206267"/>
                                    <a:pt x="229213" y="205012"/>
                                    <a:pt x="234315" y="203835"/>
                                  </a:cubicBezTo>
                                  <a:cubicBezTo>
                                    <a:pt x="237470" y="203107"/>
                                    <a:pt x="240622" y="202288"/>
                                    <a:pt x="243840" y="201930"/>
                                  </a:cubicBezTo>
                                  <a:cubicBezTo>
                                    <a:pt x="252069" y="201016"/>
                                    <a:pt x="260350" y="200660"/>
                                    <a:pt x="268605" y="200025"/>
                                  </a:cubicBezTo>
                                  <a:cubicBezTo>
                                    <a:pt x="273874" y="198269"/>
                                    <a:pt x="283511" y="194964"/>
                                    <a:pt x="287655" y="194310"/>
                                  </a:cubicBezTo>
                                  <a:cubicBezTo>
                                    <a:pt x="295208" y="193117"/>
                                    <a:pt x="302895" y="193040"/>
                                    <a:pt x="310515" y="192405"/>
                                  </a:cubicBezTo>
                                  <a:cubicBezTo>
                                    <a:pt x="313055" y="191770"/>
                                    <a:pt x="315742" y="191563"/>
                                    <a:pt x="318135" y="190500"/>
                                  </a:cubicBezTo>
                                  <a:cubicBezTo>
                                    <a:pt x="321519" y="188996"/>
                                    <a:pt x="323967" y="185059"/>
                                    <a:pt x="327660" y="184785"/>
                                  </a:cubicBezTo>
                                  <a:cubicBezTo>
                                    <a:pt x="338118" y="184010"/>
                                    <a:pt x="379144" y="187426"/>
                                    <a:pt x="394335" y="188595"/>
                                  </a:cubicBezTo>
                                  <a:cubicBezTo>
                                    <a:pt x="415873" y="199364"/>
                                    <a:pt x="384923" y="184823"/>
                                    <a:pt x="413385" y="194310"/>
                                  </a:cubicBezTo>
                                  <a:cubicBezTo>
                                    <a:pt x="415557" y="195034"/>
                                    <a:pt x="416974" y="197270"/>
                                    <a:pt x="419100" y="198120"/>
                                  </a:cubicBezTo>
                                  <a:cubicBezTo>
                                    <a:pt x="423392" y="199837"/>
                                    <a:pt x="428186" y="200109"/>
                                    <a:pt x="432435" y="201930"/>
                                  </a:cubicBezTo>
                                  <a:cubicBezTo>
                                    <a:pt x="437141" y="203947"/>
                                    <a:pt x="441064" y="207533"/>
                                    <a:pt x="445770" y="209550"/>
                                  </a:cubicBezTo>
                                  <a:cubicBezTo>
                                    <a:pt x="450019" y="211371"/>
                                    <a:pt x="454760" y="211780"/>
                                    <a:pt x="459105" y="213360"/>
                                  </a:cubicBezTo>
                                  <a:cubicBezTo>
                                    <a:pt x="461774" y="214330"/>
                                    <a:pt x="464259" y="215761"/>
                                    <a:pt x="466725" y="217170"/>
                                  </a:cubicBezTo>
                                  <a:cubicBezTo>
                                    <a:pt x="468713" y="218306"/>
                                    <a:pt x="470314" y="220130"/>
                                    <a:pt x="472440" y="220980"/>
                                  </a:cubicBezTo>
                                  <a:cubicBezTo>
                                    <a:pt x="478595" y="223442"/>
                                    <a:pt x="485432" y="224002"/>
                                    <a:pt x="491490" y="226695"/>
                                  </a:cubicBezTo>
                                  <a:cubicBezTo>
                                    <a:pt x="503148" y="231876"/>
                                    <a:pt x="501237" y="232484"/>
                                    <a:pt x="512445" y="236220"/>
                                  </a:cubicBezTo>
                                  <a:cubicBezTo>
                                    <a:pt x="516831" y="237682"/>
                                    <a:pt x="521426" y="238475"/>
                                    <a:pt x="525780" y="240030"/>
                                  </a:cubicBezTo>
                                  <a:cubicBezTo>
                                    <a:pt x="530334" y="241657"/>
                                    <a:pt x="534712" y="243744"/>
                                    <a:pt x="539115" y="245745"/>
                                  </a:cubicBezTo>
                                  <a:cubicBezTo>
                                    <a:pt x="541700" y="246920"/>
                                    <a:pt x="544041" y="248657"/>
                                    <a:pt x="546735" y="249555"/>
                                  </a:cubicBezTo>
                                  <a:cubicBezTo>
                                    <a:pt x="551006" y="250979"/>
                                    <a:pt x="563852" y="252405"/>
                                    <a:pt x="567690" y="253365"/>
                                  </a:cubicBezTo>
                                  <a:cubicBezTo>
                                    <a:pt x="574122" y="254973"/>
                                    <a:pt x="580329" y="257393"/>
                                    <a:pt x="586740" y="259080"/>
                                  </a:cubicBezTo>
                                  <a:cubicBezTo>
                                    <a:pt x="592402" y="260570"/>
                                    <a:pt x="598181" y="261574"/>
                                    <a:pt x="603885" y="262890"/>
                                  </a:cubicBezTo>
                                  <a:cubicBezTo>
                                    <a:pt x="635675" y="270226"/>
                                    <a:pt x="582931" y="258536"/>
                                    <a:pt x="621030" y="266700"/>
                                  </a:cubicBezTo>
                                  <a:cubicBezTo>
                                    <a:pt x="626754" y="267927"/>
                                    <a:pt x="632392" y="269597"/>
                                    <a:pt x="638175" y="270510"/>
                                  </a:cubicBezTo>
                                  <a:cubicBezTo>
                                    <a:pt x="644479" y="271505"/>
                                    <a:pt x="650875" y="271780"/>
                                    <a:pt x="657225" y="272415"/>
                                  </a:cubicBezTo>
                                  <a:cubicBezTo>
                                    <a:pt x="679911" y="278087"/>
                                    <a:pt x="668547" y="276099"/>
                                    <a:pt x="714375" y="270510"/>
                                  </a:cubicBezTo>
                                  <a:cubicBezTo>
                                    <a:pt x="721980" y="269583"/>
                                    <a:pt x="749566" y="263325"/>
                                    <a:pt x="760095" y="260985"/>
                                  </a:cubicBezTo>
                                  <a:cubicBezTo>
                                    <a:pt x="775335" y="248920"/>
                                    <a:pt x="791057" y="237440"/>
                                    <a:pt x="805815" y="224790"/>
                                  </a:cubicBezTo>
                                  <a:cubicBezTo>
                                    <a:pt x="808902" y="222144"/>
                                    <a:pt x="810758" y="218325"/>
                                    <a:pt x="813435" y="215265"/>
                                  </a:cubicBezTo>
                                  <a:cubicBezTo>
                                    <a:pt x="815209" y="213238"/>
                                    <a:pt x="817486" y="211668"/>
                                    <a:pt x="819150" y="209550"/>
                                  </a:cubicBezTo>
                                  <a:cubicBezTo>
                                    <a:pt x="824486" y="202759"/>
                                    <a:pt x="828283" y="194702"/>
                                    <a:pt x="834390" y="188595"/>
                                  </a:cubicBezTo>
                                  <a:cubicBezTo>
                                    <a:pt x="844305" y="178680"/>
                                    <a:pt x="841219" y="182762"/>
                                    <a:pt x="849630" y="169545"/>
                                  </a:cubicBezTo>
                                  <a:cubicBezTo>
                                    <a:pt x="851618" y="166421"/>
                                    <a:pt x="853357" y="163144"/>
                                    <a:pt x="855345" y="160020"/>
                                  </a:cubicBezTo>
                                  <a:cubicBezTo>
                                    <a:pt x="857803" y="156157"/>
                                    <a:pt x="860609" y="152517"/>
                                    <a:pt x="862965" y="148590"/>
                                  </a:cubicBezTo>
                                  <a:cubicBezTo>
                                    <a:pt x="864426" y="146155"/>
                                    <a:pt x="864905" y="143107"/>
                                    <a:pt x="866775" y="140970"/>
                                  </a:cubicBezTo>
                                  <a:cubicBezTo>
                                    <a:pt x="869452" y="137910"/>
                                    <a:pt x="873425" y="136225"/>
                                    <a:pt x="876300" y="133350"/>
                                  </a:cubicBezTo>
                                  <a:cubicBezTo>
                                    <a:pt x="886163" y="123487"/>
                                    <a:pt x="878253" y="128668"/>
                                    <a:pt x="885825" y="120015"/>
                                  </a:cubicBezTo>
                                  <a:cubicBezTo>
                                    <a:pt x="888782" y="116636"/>
                                    <a:pt x="892393" y="113869"/>
                                    <a:pt x="895350" y="110490"/>
                                  </a:cubicBezTo>
                                  <a:cubicBezTo>
                                    <a:pt x="896858" y="108767"/>
                                    <a:pt x="897754" y="106582"/>
                                    <a:pt x="899160" y="104775"/>
                                  </a:cubicBezTo>
                                  <a:cubicBezTo>
                                    <a:pt x="907035" y="94650"/>
                                    <a:pt x="907011" y="95019"/>
                                    <a:pt x="914400" y="87630"/>
                                  </a:cubicBezTo>
                                  <a:cubicBezTo>
                                    <a:pt x="915035" y="85725"/>
                                    <a:pt x="915138" y="83549"/>
                                    <a:pt x="916305" y="81915"/>
                                  </a:cubicBezTo>
                                  <a:cubicBezTo>
                                    <a:pt x="921244" y="75000"/>
                                    <a:pt x="925405" y="73843"/>
                                    <a:pt x="931545" y="68580"/>
                                  </a:cubicBezTo>
                                  <a:cubicBezTo>
                                    <a:pt x="947213" y="55151"/>
                                    <a:pt x="923606" y="71968"/>
                                    <a:pt x="948690" y="55245"/>
                                  </a:cubicBezTo>
                                  <a:cubicBezTo>
                                    <a:pt x="956515" y="43508"/>
                                    <a:pt x="947083" y="54645"/>
                                    <a:pt x="963930" y="47625"/>
                                  </a:cubicBezTo>
                                  <a:cubicBezTo>
                                    <a:pt x="968157" y="45864"/>
                                    <a:pt x="971264" y="42053"/>
                                    <a:pt x="975360" y="40005"/>
                                  </a:cubicBezTo>
                                  <a:cubicBezTo>
                                    <a:pt x="979556" y="37907"/>
                                    <a:pt x="996790" y="36374"/>
                                    <a:pt x="998220" y="36195"/>
                                  </a:cubicBezTo>
                                  <a:cubicBezTo>
                                    <a:pt x="1031572" y="25078"/>
                                    <a:pt x="1004948" y="32197"/>
                                    <a:pt x="1061085" y="28575"/>
                                  </a:cubicBezTo>
                                  <a:cubicBezTo>
                                    <a:pt x="1065566" y="28286"/>
                                    <a:pt x="1069950" y="27096"/>
                                    <a:pt x="1074420" y="26670"/>
                                  </a:cubicBezTo>
                                  <a:cubicBezTo>
                                    <a:pt x="1097689" y="24454"/>
                                    <a:pt x="1124044" y="23809"/>
                                    <a:pt x="1146810" y="22860"/>
                                  </a:cubicBezTo>
                                  <a:cubicBezTo>
                                    <a:pt x="1153160" y="22225"/>
                                    <a:pt x="1159575" y="22064"/>
                                    <a:pt x="1165860" y="20955"/>
                                  </a:cubicBezTo>
                                  <a:cubicBezTo>
                                    <a:pt x="1170413" y="20152"/>
                                    <a:pt x="1174651" y="17997"/>
                                    <a:pt x="1179195" y="17145"/>
                                  </a:cubicBezTo>
                                  <a:cubicBezTo>
                                    <a:pt x="1184847" y="16085"/>
                                    <a:pt x="1190625" y="15875"/>
                                    <a:pt x="1196340" y="15240"/>
                                  </a:cubicBezTo>
                                  <a:cubicBezTo>
                                    <a:pt x="1199515" y="13970"/>
                                    <a:pt x="1202527" y="12172"/>
                                    <a:pt x="1205865" y="11430"/>
                                  </a:cubicBezTo>
                                  <a:cubicBezTo>
                                    <a:pt x="1218715" y="8574"/>
                                    <a:pt x="1234445" y="7283"/>
                                    <a:pt x="1247775" y="5715"/>
                                  </a:cubicBezTo>
                                  <a:cubicBezTo>
                                    <a:pt x="1264655" y="3729"/>
                                    <a:pt x="1259445" y="7380"/>
                                    <a:pt x="1266825" y="0"/>
                                  </a:cubicBezTo>
                                </a:path>
                              </a:pathLst>
                            </a:custGeom>
                            <a:ln w="12700"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1">
                              <a:schemeClr val="dk1"/>
                            </a:lnRef>
                            <a:fillRef idx="0">
                              <a:schemeClr val="dk1"/>
                            </a:fillRef>
                            <a:effectRef idx="0">
                              <a:schemeClr val="dk1"/>
                            </a:effectRef>
                            <a:fontRef idx="minor">
                              <a:schemeClr val="tx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endParaRPr lang="zh-CN" altLang="en-US" dirty="0"/>
                            </a:p>
                          </p:txBody>
                        </p:sp>
                        <p:sp>
                          <p:nvSpPr>
                            <p:cNvPr id="344" name="Isosceles Triangle 343">
                              <a:extLst>
                                <a:ext uri="{FF2B5EF4-FFF2-40B4-BE49-F238E27FC236}">
                                  <a16:creationId xmlns:a16="http://schemas.microsoft.com/office/drawing/2014/main" id="{EED99ABA-756B-174A-18C3-0AAFAA1093A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 rot="5172347">
                              <a:off x="6308480" y="3632066"/>
                              <a:ext cx="76909" cy="71722"/>
                            </a:xfrm>
                            <a:prstGeom prst="triangle">
                              <a:avLst/>
                            </a:prstGeom>
                            <a:solidFill>
                              <a:srgbClr val="C00000"/>
                            </a:solidFill>
                            <a:ln>
                              <a:noFill/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p:sp>
                        <p:nvSpPr>
                          <p:cNvPr id="349" name="Oval 348">
                            <a:extLst>
                              <a:ext uri="{FF2B5EF4-FFF2-40B4-BE49-F238E27FC236}">
                                <a16:creationId xmlns:a16="http://schemas.microsoft.com/office/drawing/2014/main" id="{0BCA8FEA-2C0F-1A72-F4C8-18667C8FC8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553446" y="429861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986F45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0" name="Oval 349">
                            <a:extLst>
                              <a:ext uri="{FF2B5EF4-FFF2-40B4-BE49-F238E27FC236}">
                                <a16:creationId xmlns:a16="http://schemas.microsoft.com/office/drawing/2014/main" id="{8A68F664-9AA6-B52D-1F5B-60DE4F7C501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668529" y="434433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0998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1" name="Oval 350">
                            <a:extLst>
                              <a:ext uri="{FF2B5EF4-FFF2-40B4-BE49-F238E27FC236}">
                                <a16:creationId xmlns:a16="http://schemas.microsoft.com/office/drawing/2014/main" id="{C9801EB3-AD35-55DF-63D6-22AFE1F2B19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05592" y="433878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A55C37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2" name="Oval 351">
                            <a:extLst>
                              <a:ext uri="{FF2B5EF4-FFF2-40B4-BE49-F238E27FC236}">
                                <a16:creationId xmlns:a16="http://schemas.microsoft.com/office/drawing/2014/main" id="{05F0C4BC-2947-6075-03EE-987598895163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80713" y="42528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00529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3" name="Oval 352">
                            <a:extLst>
                              <a:ext uri="{FF2B5EF4-FFF2-40B4-BE49-F238E27FC236}">
                                <a16:creationId xmlns:a16="http://schemas.microsoft.com/office/drawing/2014/main" id="{B6F0AB7E-AB39-2578-AC04-B07CA99D8E5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53546" y="4132581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4" name="Oval 353">
                            <a:extLst>
                              <a:ext uri="{FF2B5EF4-FFF2-40B4-BE49-F238E27FC236}">
                                <a16:creationId xmlns:a16="http://schemas.microsoft.com/office/drawing/2014/main" id="{AEF03CFF-7537-A32D-2F6F-2C25FDA985FD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3069242" y="4080942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8C7663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6" name="Oval 355">
                            <a:extLst>
                              <a:ext uri="{FF2B5EF4-FFF2-40B4-BE49-F238E27FC236}">
                                <a16:creationId xmlns:a16="http://schemas.microsoft.com/office/drawing/2014/main" id="{A696D4BB-B88F-93AA-652A-42E0B118973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40691" y="415956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7" name="Oval 356">
                            <a:extLst>
                              <a:ext uri="{FF2B5EF4-FFF2-40B4-BE49-F238E27FC236}">
                                <a16:creationId xmlns:a16="http://schemas.microsoft.com/office/drawing/2014/main" id="{928A5FB6-4224-0139-5D4E-46AF7B0DBC5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71673" y="411384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8" name="Oval 357">
                            <a:extLst>
                              <a:ext uri="{FF2B5EF4-FFF2-40B4-BE49-F238E27FC236}">
                                <a16:creationId xmlns:a16="http://schemas.microsoft.com/office/drawing/2014/main" id="{45F97F58-F32D-C284-DE41-CD6E2609928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904376" y="4224485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1">
                              <a:lumMod val="75000"/>
                            </a:schemeClr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  <p:sp>
                        <p:nvSpPr>
                          <p:cNvPr id="359" name="Oval 358">
                            <a:extLst>
                              <a:ext uri="{FF2B5EF4-FFF2-40B4-BE49-F238E27FC236}">
                                <a16:creationId xmlns:a16="http://schemas.microsoft.com/office/drawing/2014/main" id="{08C0C66B-D41A-2318-A8D5-A5C14FF9C11F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870166" y="4275753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chemeClr val="accent2"/>
                          </a:solidFill>
                          <a:ln>
                            <a:noFill/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p:cxnSp>
                      <p:nvCxnSpPr>
                        <p:cNvPr id="361" name="Straight Arrow Connector 360">
                          <a:extLst>
                            <a:ext uri="{FF2B5EF4-FFF2-40B4-BE49-F238E27FC236}">
                              <a16:creationId xmlns:a16="http://schemas.microsoft.com/office/drawing/2014/main" id="{92FAC09C-FC79-D85B-8A79-F05A179E55A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3381875" y="4205282"/>
                          <a:ext cx="734325" cy="0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63" name="TextBox 362">
                          <a:extLst>
                            <a:ext uri="{FF2B5EF4-FFF2-40B4-BE49-F238E27FC236}">
                              <a16:creationId xmlns:a16="http://schemas.microsoft.com/office/drawing/2014/main" id="{6044C051-80A4-550D-F675-A6EB6330A0C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427338" y="4012055"/>
                          <a:ext cx="652423" cy="36990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Volume </a:t>
                          </a:r>
                        </a:p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1100" dirty="0">
                              <a:latin typeface="+mn-lt"/>
                            </a:rPr>
                            <a:t>Rendering</a:t>
                          </a:r>
                          <a:endParaRPr lang="zh-CN" altLang="en-US" sz="1100" dirty="0" err="1">
                            <a:latin typeface="+mn-lt"/>
                          </a:endParaRPr>
                        </a:p>
                      </p:txBody>
                    </p:sp>
                    <p:cxnSp>
                      <p:nvCxnSpPr>
                        <p:cNvPr id="384" name="Connector: Elbow 383">
                          <a:extLst>
                            <a:ext uri="{FF2B5EF4-FFF2-40B4-BE49-F238E27FC236}">
                              <a16:creationId xmlns:a16="http://schemas.microsoft.com/office/drawing/2014/main" id="{14B28A97-BB3E-9F0E-9227-A59DC6C72BB7}"/>
                            </a:ext>
                          </a:extLst>
                        </p:cNvPr>
                        <p:cNvCxnSpPr>
                          <a:cxnSpLocks/>
                          <a:endCxn id="256" idx="0"/>
                        </p:cNvCxnSpPr>
                        <p:nvPr/>
                      </p:nvCxnSpPr>
                      <p:spPr>
                        <a:xfrm rot="5400000">
                          <a:off x="5166637" y="886016"/>
                          <a:ext cx="897938" cy="5577030"/>
                        </a:xfrm>
                        <a:prstGeom prst="bentConnector3">
                          <a:avLst>
                            <a:gd name="adj1" fmla="val 50000"/>
                          </a:avLst>
                        </a:prstGeom>
                        <a:ln>
                          <a:solidFill>
                            <a:srgbClr val="372D26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399" name="Rectangle 398">
                          <a:extLst>
                            <a:ext uri="{FF2B5EF4-FFF2-40B4-BE49-F238E27FC236}">
                              <a16:creationId xmlns:a16="http://schemas.microsoft.com/office/drawing/2014/main" id="{FBA28B7D-16DA-6AF3-3668-13C1F863BB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089252" y="4097054"/>
                          <a:ext cx="308959" cy="3192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403" name="Rectangle: Rounded Corners 402">
                          <a:extLst>
                            <a:ext uri="{FF2B5EF4-FFF2-40B4-BE49-F238E27FC236}">
                              <a16:creationId xmlns:a16="http://schemas.microsoft.com/office/drawing/2014/main" id="{2C549683-B273-F9DF-A370-195F73CFD67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56497" y="3713807"/>
                          <a:ext cx="3165323" cy="1054663"/>
                        </a:xfrm>
                        <a:prstGeom prst="roundRect">
                          <a:avLst>
                            <a:gd name="adj" fmla="val 3151"/>
                          </a:avLst>
                        </a:prstGeom>
                        <a:solidFill>
                          <a:schemeClr val="bg1"/>
                        </a:solidFill>
                        <a:ln w="28575">
                          <a:solidFill>
                            <a:schemeClr val="tx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2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HK" sz="2752" dirty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pic>
                      <p:nvPicPr>
                        <p:cNvPr id="411" name="Graphic 410">
                          <a:extLst>
                            <a:ext uri="{FF2B5EF4-FFF2-40B4-BE49-F238E27FC236}">
                              <a16:creationId xmlns:a16="http://schemas.microsoft.com/office/drawing/2014/main" id="{17DD288E-BC62-3219-D581-B57E8C47F24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9">
                          <a:extLst>
                            <a:ext uri="{96DAC541-7B7A-43D3-8B79-37D633B846F1}">
                              <asvg:svgBlip xmlns:asvg="http://schemas.microsoft.com/office/drawing/2016/SVG/main" r:embed="rId2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729811" y="4065230"/>
                          <a:ext cx="1445316" cy="17788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4" name="Graphic 413">
                          <a:extLst>
                            <a:ext uri="{FF2B5EF4-FFF2-40B4-BE49-F238E27FC236}">
                              <a16:creationId xmlns:a16="http://schemas.microsoft.com/office/drawing/2014/main" id="{AE12F8B7-CB81-F710-CB6E-9F557F33A9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1">
                          <a:extLst>
                            <a:ext uri="{96DAC541-7B7A-43D3-8B79-37D633B846F1}">
                              <asvg:svgBlip xmlns:asvg="http://schemas.microsoft.com/office/drawing/2016/SVG/main" r:embed="rId22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27321" y="4053757"/>
                          <a:ext cx="1534564" cy="197096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20" name="Graphic 419">
                          <a:extLst>
                            <a:ext uri="{FF2B5EF4-FFF2-40B4-BE49-F238E27FC236}">
                              <a16:creationId xmlns:a16="http://schemas.microsoft.com/office/drawing/2014/main" id="{3B706E2F-E5CE-F561-4586-5371C43F3D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3">
                          <a:extLst>
                            <a:ext uri="{96DAC541-7B7A-43D3-8B79-37D633B846F1}">
                              <asvg:svgBlip xmlns:asvg="http://schemas.microsoft.com/office/drawing/2016/SVG/main" r:embed="rId24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152919" y="4378853"/>
                          <a:ext cx="2042619" cy="243491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421" name="TextBox 420">
                          <a:extLst>
                            <a:ext uri="{FF2B5EF4-FFF2-40B4-BE49-F238E27FC236}">
                              <a16:creationId xmlns:a16="http://schemas.microsoft.com/office/drawing/2014/main" id="{B5586127-9CD0-5481-F684-578C81E18FD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969247" y="3694732"/>
                          <a:ext cx="857927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solidFill>
                                <a:srgbClr val="70AD47"/>
                              </a:solidFill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Renderer</a:t>
                          </a:r>
                          <a:endParaRPr lang="zh-CN" altLang="en-US" sz="1200" b="1" dirty="0">
                            <a:ln w="0"/>
                            <a:solidFill>
                              <a:srgbClr val="70AD47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  <p:sp>
                      <p:nvSpPr>
                        <p:cNvPr id="422" name="TextBox 421">
                          <a:extLst>
                            <a:ext uri="{FF2B5EF4-FFF2-40B4-BE49-F238E27FC236}">
                              <a16:creationId xmlns:a16="http://schemas.microsoft.com/office/drawing/2014/main" id="{724FA9CE-C0C1-3BAE-88B0-578635D96D8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47025" y="3717095"/>
                          <a:ext cx="1196161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1200" b="1" dirty="0">
                              <a:ln w="0"/>
                              <a:effectLst>
                                <a:outerShdw blurRad="38100" dist="25400" dir="5400000" algn="ctr" rotWithShape="0">
                                  <a:srgbClr val="6E747A">
                                    <a:alpha val="43000"/>
                                  </a:srgbClr>
                                </a:outerShdw>
                              </a:effectLst>
                            </a:rPr>
                            <a:t>Loss function</a:t>
                          </a:r>
                          <a:endParaRPr lang="zh-CN" altLang="en-US" sz="1200" b="1" dirty="0">
                            <a:ln w="0"/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</a:endParaRPr>
                        </a:p>
                      </p:txBody>
                    </p:sp>
                  </p:grp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bg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8" name="TextBox 17">
                            <a:extLst>
                              <a:ext uri="{FF2B5EF4-FFF2-40B4-BE49-F238E27FC236}">
                                <a16:creationId xmlns:a16="http://schemas.microsoft.com/office/drawing/2014/main" id="{171829C0-102B-29FB-C5D4-4DF291EE7273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008371" y="1667561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25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0" name="TextBox 19">
                            <a:extLst>
                              <a:ext uri="{FF2B5EF4-FFF2-40B4-BE49-F238E27FC236}">
                                <a16:creationId xmlns:a16="http://schemas.microsoft.com/office/drawing/2014/main" id="{05130AB4-AFB8-5550-B4A1-5FE90ACF5F39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530398" y="1264703"/>
                            <a:ext cx="169405" cy="227435"/>
                          </a:xfrm>
                          <a:prstGeom prst="rect">
                            <a:avLst/>
                          </a:prstGeom>
                          <a:blipFill>
                            <a:blip r:embed="rId26"/>
                            <a:stretch>
                              <a:fillRect l="-14286" r="-14286" b="-1891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64" name="Group 63">
                        <a:extLst>
                          <a:ext uri="{FF2B5EF4-FFF2-40B4-BE49-F238E27FC236}">
                            <a16:creationId xmlns:a16="http://schemas.microsoft.com/office/drawing/2014/main" id="{555F996D-F19E-718E-BE64-F29D8FCCF52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275010" y="2647803"/>
                        <a:ext cx="1163903" cy="771691"/>
                        <a:chOff x="2154004" y="3298399"/>
                        <a:chExt cx="1163903" cy="771691"/>
                      </a:xfrm>
                    </p:grpSpPr>
                    <p:grpSp>
                      <p:nvGrpSpPr>
                        <p:cNvPr id="41" name="Group 40">
                          <a:extLst>
                            <a:ext uri="{FF2B5EF4-FFF2-40B4-BE49-F238E27FC236}">
                              <a16:creationId xmlns:a16="http://schemas.microsoft.com/office/drawing/2014/main" id="{F3BAB738-4B02-B7ED-D6FB-2A4B47EDFC2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154004" y="3298399"/>
                          <a:ext cx="1102845" cy="771691"/>
                          <a:chOff x="2418319" y="1209433"/>
                          <a:chExt cx="1102845" cy="771691"/>
                        </a:xfrm>
                      </p:grpSpPr>
                      <p:pic>
                        <p:nvPicPr>
                          <p:cNvPr id="42" name="Picture 41" descr="A picture containing indoor, floor, furniture&#10;&#10;Description automatically generated">
                            <a:extLst>
                              <a:ext uri="{FF2B5EF4-FFF2-40B4-BE49-F238E27FC236}">
                                <a16:creationId xmlns:a16="http://schemas.microsoft.com/office/drawing/2014/main" id="{0699D5DB-5F8B-6B42-09AC-CDD15AB3147B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2499833" y="1271866"/>
                            <a:ext cx="634721" cy="641700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  <a:scene3d>
                            <a:camera prst="isometricLeftDown"/>
                            <a:lightRig rig="threePt" dir="t"/>
                          </a:scene3d>
                        </p:spPr>
                      </p:pic>
                      <p:cxnSp>
                        <p:nvCxnSpPr>
                          <p:cNvPr id="44" name="Straight Connector 43">
                            <a:extLst>
                              <a:ext uri="{FF2B5EF4-FFF2-40B4-BE49-F238E27FC236}">
                                <a16:creationId xmlns:a16="http://schemas.microsoft.com/office/drawing/2014/main" id="{AA40B640-786C-E5C7-2CDF-60669BA7764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20300" y="1209433"/>
                            <a:ext cx="179666" cy="503285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Straight Connector 44">
                            <a:extLst>
                              <a:ext uri="{FF2B5EF4-FFF2-40B4-BE49-F238E27FC236}">
                                <a16:creationId xmlns:a16="http://schemas.microsoft.com/office/drawing/2014/main" id="{F4CB25EF-8C74-5DB6-3AF5-6750A2859384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>
                            <a:off x="2418319" y="1469552"/>
                            <a:ext cx="621647" cy="24728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Straight Connector 45">
                            <a:extLst>
                              <a:ext uri="{FF2B5EF4-FFF2-40B4-BE49-F238E27FC236}">
                                <a16:creationId xmlns:a16="http://schemas.microsoft.com/office/drawing/2014/main" id="{87945EF4-4874-6AD6-6BEA-CEE57ACE44B7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24999" y="1716841"/>
                            <a:ext cx="609347" cy="26428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Straight Connector 46">
                            <a:extLst>
                              <a:ext uri="{FF2B5EF4-FFF2-40B4-BE49-F238E27FC236}">
                                <a16:creationId xmlns:a16="http://schemas.microsoft.com/office/drawing/2014/main" id="{B0A2C705-7A93-DFED-DFDE-1BA03F5BC69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H="1" flipV="1">
                            <a:off x="2430766" y="1716893"/>
                            <a:ext cx="161312" cy="1014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Straight Arrow Connector 47">
                            <a:extLst>
                              <a:ext uri="{FF2B5EF4-FFF2-40B4-BE49-F238E27FC236}">
                                <a16:creationId xmlns:a16="http://schemas.microsoft.com/office/drawing/2014/main" id="{F6C5861B-9245-D899-71C2-960426661FD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 flipV="1">
                            <a:off x="2431601" y="1489832"/>
                            <a:ext cx="1089563" cy="219697"/>
                          </a:xfrm>
                          <a:prstGeom prst="straightConnector1">
                            <a:avLst/>
                          </a:prstGeom>
                          <a:ln>
                            <a:solidFill>
                              <a:srgbClr val="C0000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9" name="Oval 48">
                            <a:extLst>
                              <a:ext uri="{FF2B5EF4-FFF2-40B4-BE49-F238E27FC236}">
                                <a16:creationId xmlns:a16="http://schemas.microsoft.com/office/drawing/2014/main" id="{DCE99E17-3E47-AEE5-62BC-1988F29A8AB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779646" y="1622294"/>
                            <a:ext cx="45719" cy="45719"/>
                          </a:xfrm>
                          <a:prstGeom prst="ellipse">
                            <a:avLst/>
                          </a:prstGeom>
                          <a:solidFill>
                            <a:srgbClr val="FFF2CC"/>
                          </a:solidFill>
                          <a:ln>
                            <a:solidFill>
                              <a:srgbClr val="C0000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14000"/>
                              </a:lnSpc>
                            </a:pPr>
                            <a:endParaRPr lang="zh-CN" altLang="en-US" dirty="0"/>
                          </a:p>
                        </p:txBody>
                      </p:sp>
                    </p:grpSp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1" i="1" dirty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b="1" dirty="0" err="1">
                                <a:solidFill>
                                  <a:schemeClr val="bg1"/>
                                </a:solidFill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0" name="TextBox 49">
                              <a:extLst>
                                <a:ext uri="{FF2B5EF4-FFF2-40B4-BE49-F238E27FC236}">
                                  <a16:creationId xmlns:a16="http://schemas.microsoft.com/office/drawing/2014/main" id="{C7ED177C-F96C-32E1-AF68-9C6BAB6572F2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2470987" y="3746909"/>
                              <a:ext cx="185948" cy="210507"/>
                            </a:xfrm>
                            <a:prstGeom prst="rect">
                              <a:avLst/>
                            </a:prstGeom>
                            <a:blipFill>
                              <a:blip r:embed="rId31"/>
                              <a:stretch>
                                <a:fillRect l="-12903" b="-5882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mc:AlternateContent xmlns:mc="http://schemas.openxmlformats.org/markup-compatibility/2006" xmlns:a14="http://schemas.microsoft.com/office/drawing/2010/main">
                      <mc:Choice Requires="a14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noFill/>
                          </p:spPr>
                          <p:txBody>
                            <a:bodyPr wrap="none" lIns="0" tIns="0" rIns="0" bIns="0" rtlCol="0">
                              <a:spAutoFit/>
                            </a:bodyPr>
                            <a:lstStyle/>
                            <a:p>
                              <a:pPr>
                                <a:lnSpc>
                                  <a:spcPct val="114000"/>
                                </a:lnSpc>
                              </a:pPr>
                              <a14:m>
                                <m:oMathPara xmlns:m="http://schemas.openxmlformats.org/officeDocument/2006/math">
                                  <m:oMathParaPr>
                                    <m:jc m:val="centerGroup"/>
                                  </m:oMathParaPr>
                                  <m:oMath xmlns:m="http://schemas.openxmlformats.org/officeDocument/2006/math">
                                    <m:sSub>
                                      <m:sSubPr>
                                        <m:ctrlPr>
                                          <a:rPr lang="en-US" altLang="zh-CN" sz="12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CN" sz="1200" b="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oMath>
                                </m:oMathPara>
                              </a14:m>
                              <a:endParaRPr lang="zh-CN" altLang="en-US" sz="1200" dirty="0" err="1">
                                <a:latin typeface="+mn-lt"/>
                              </a:endParaRPr>
                            </a:p>
                          </p:txBody>
                        </p:sp>
                      </mc:Choice>
                      <mc:Fallback xmlns="">
                        <p:sp>
                          <p:nvSpPr>
                            <p:cNvPr id="52" name="TextBox 51">
                              <a:extLst>
                                <a:ext uri="{FF2B5EF4-FFF2-40B4-BE49-F238E27FC236}">
                                  <a16:creationId xmlns:a16="http://schemas.microsoft.com/office/drawing/2014/main" id="{815CCAEB-A76C-22D1-E2CD-83CD3D820520}"/>
                                </a:ext>
                              </a:extLst>
                            </p:cNvPr>
                            <p:cNvSpPr txBox="1">
                              <a:spLocks noRot="1" noChangeAspect="1" noMove="1" noResize="1" noEditPoints="1" noAdjustHandles="1" noChangeArrowheads="1" noChangeShapeType="1" noTextEdit="1"/>
                            </p:cNvSpPr>
                            <p:nvPr/>
                          </p:nvSpPr>
                          <p:spPr>
                            <a:xfrm>
                              <a:off x="3148502" y="3606783"/>
                              <a:ext cx="169405" cy="227435"/>
                            </a:xfrm>
                            <a:prstGeom prst="rect">
                              <a:avLst/>
                            </a:prstGeom>
                            <a:blipFill>
                              <a:blip r:embed="rId32"/>
                              <a:stretch>
                                <a:fillRect l="-14286" r="-17857" b="-18919"/>
                              </a:stretch>
                            </a:blipFill>
                          </p:spPr>
                          <p:txBody>
                            <a:bodyPr/>
                            <a:lstStyle/>
                            <a:p>
                              <a:r>
                                <a:rPr lang="zh-CN" altLang="en-US">
                                  <a:noFill/>
                                </a:rPr>
                                <a:t> </a:t>
                              </a:r>
                            </a:p>
                          </p:txBody>
                        </p:sp>
                      </mc:Fallback>
                    </mc:AlternateContent>
                    <p:sp>
                      <p:nvSpPr>
                        <p:cNvPr id="53" name="Oval 52">
                          <a:extLst>
                            <a:ext uri="{FF2B5EF4-FFF2-40B4-BE49-F238E27FC236}">
                              <a16:creationId xmlns:a16="http://schemas.microsoft.com/office/drawing/2014/main" id="{1DA0786F-E0FB-CD38-5B8E-8AC9E9DDE91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00886" y="369005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29FC2928-25A1-7AA3-FDE5-F2CE2F7DA9E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685431" y="366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5" name="Oval 54">
                          <a:extLst>
                            <a:ext uri="{FF2B5EF4-FFF2-40B4-BE49-F238E27FC236}">
                              <a16:creationId xmlns:a16="http://schemas.microsoft.com/office/drawing/2014/main" id="{41CB0065-BCC6-D504-6F86-ECB9FBA52B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766945" y="365092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FADF58D3-42D5-19B4-518F-ABBE2AF5B26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71757" y="3591941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7" name="Oval 56">
                          <a:extLst>
                            <a:ext uri="{FF2B5EF4-FFF2-40B4-BE49-F238E27FC236}">
                              <a16:creationId xmlns:a16="http://schemas.microsoft.com/office/drawing/2014/main" id="{67D28EAF-A783-DE1F-9CA9-7CDE51648FA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53307" y="363173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6B19F3-4B1B-04E2-B263-E369C5897B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88751" y="3628416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59" name="Oval 58">
                          <a:extLst>
                            <a:ext uri="{FF2B5EF4-FFF2-40B4-BE49-F238E27FC236}">
                              <a16:creationId xmlns:a16="http://schemas.microsoft.com/office/drawing/2014/main" id="{7F5E28C7-10C8-536B-746A-86B4666D0E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21486" y="361833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0" name="Oval 59">
                          <a:extLst>
                            <a:ext uri="{FF2B5EF4-FFF2-40B4-BE49-F238E27FC236}">
                              <a16:creationId xmlns:a16="http://schemas.microsoft.com/office/drawing/2014/main" id="{27D0AE6E-A53B-D67D-0F10-12787792DC9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54395" y="3615768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1" name="Oval 60">
                          <a:extLst>
                            <a:ext uri="{FF2B5EF4-FFF2-40B4-BE49-F238E27FC236}">
                              <a16:creationId xmlns:a16="http://schemas.microsoft.com/office/drawing/2014/main" id="{187F6E11-180C-7F08-D6D6-EA1F2988F3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78506" y="3606262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  <p:sp>
                      <p:nvSpPr>
                        <p:cNvPr id="62" name="Oval 61">
                          <a:extLst>
                            <a:ext uri="{FF2B5EF4-FFF2-40B4-BE49-F238E27FC236}">
                              <a16:creationId xmlns:a16="http://schemas.microsoft.com/office/drawing/2014/main" id="{F59D483B-8C8E-55F1-31D9-F4B44052D7C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913689" y="3614913"/>
                          <a:ext cx="45719" cy="45719"/>
                        </a:xfrm>
                        <a:prstGeom prst="ellipse">
                          <a:avLst/>
                        </a:prstGeom>
                        <a:solidFill>
                          <a:schemeClr val="bg1"/>
                        </a:solidFill>
                        <a:ln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endParaRPr lang="zh-CN" altLang="en-US" dirty="0"/>
                        </a:p>
                      </p:txBody>
                    </p:sp>
                  </p:grpSp>
                  <p:grpSp>
                    <p:nvGrpSpPr>
                      <p:cNvPr id="120" name="Group 119">
                        <a:extLst>
                          <a:ext uri="{FF2B5EF4-FFF2-40B4-BE49-F238E27FC236}">
                            <a16:creationId xmlns:a16="http://schemas.microsoft.com/office/drawing/2014/main" id="{0D150F47-9726-E71C-CFE0-F32EF2DF7FA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142338" y="2628527"/>
                        <a:ext cx="1163903" cy="771691"/>
                        <a:chOff x="5142338" y="2628527"/>
                        <a:chExt cx="1163903" cy="771691"/>
                      </a:xfrm>
                    </p:grpSpPr>
                    <p:grpSp>
                      <p:nvGrpSpPr>
                        <p:cNvPr id="67" name="Group 66">
                          <a:extLst>
                            <a:ext uri="{FF2B5EF4-FFF2-40B4-BE49-F238E27FC236}">
                              <a16:creationId xmlns:a16="http://schemas.microsoft.com/office/drawing/2014/main" id="{D90D565E-60B5-5831-AD57-5C2A663516D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142338" y="2628527"/>
                          <a:ext cx="1163903" cy="771691"/>
                          <a:chOff x="2154004" y="3298399"/>
                          <a:chExt cx="1163903" cy="771691"/>
                        </a:xfrm>
                      </p:grpSpPr>
                      <p:grpSp>
                        <p:nvGrpSpPr>
                          <p:cNvPr id="68" name="Group 67">
                            <a:extLst>
                              <a:ext uri="{FF2B5EF4-FFF2-40B4-BE49-F238E27FC236}">
                                <a16:creationId xmlns:a16="http://schemas.microsoft.com/office/drawing/2014/main" id="{289D2205-8AC1-49A3-6994-3D6E89270FD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154004" y="3298399"/>
                            <a:ext cx="716235" cy="771691"/>
                            <a:chOff x="2418319" y="1209433"/>
                            <a:chExt cx="716235" cy="771691"/>
                          </a:xfrm>
                        </p:grpSpPr>
                        <p:pic>
                          <p:nvPicPr>
                            <p:cNvPr id="109" name="Picture 108" descr="A picture containing indoor, floor, furniture&#10;&#10;Description automatically generated">
                              <a:extLst>
                                <a:ext uri="{FF2B5EF4-FFF2-40B4-BE49-F238E27FC236}">
                                  <a16:creationId xmlns:a16="http://schemas.microsoft.com/office/drawing/2014/main" id="{8300633E-731E-1D17-4593-000C2CF5CAF3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499833" y="1271866"/>
                              <a:ext cx="634721" cy="641700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  <a:scene3d>
                              <a:camera prst="isometricLeftDown"/>
                              <a:lightRig rig="threePt" dir="t"/>
                            </a:scene3d>
                          </p:spPr>
                        </p:pic>
                        <p:cxnSp>
                          <p:nvCxnSpPr>
                            <p:cNvPr id="110" name="Straight Connector 109">
                              <a:extLst>
                                <a:ext uri="{FF2B5EF4-FFF2-40B4-BE49-F238E27FC236}">
                                  <a16:creationId xmlns:a16="http://schemas.microsoft.com/office/drawing/2014/main" id="{530DF6F0-7213-D57E-ADE2-9950661CC6E8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20300" y="1209433"/>
                              <a:ext cx="179666" cy="503285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1" name="Straight Connector 110">
                              <a:extLst>
                                <a:ext uri="{FF2B5EF4-FFF2-40B4-BE49-F238E27FC236}">
                                  <a16:creationId xmlns:a16="http://schemas.microsoft.com/office/drawing/2014/main" id="{57BF9D15-122F-B82D-21A4-F0F639A29926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>
                              <a:off x="2418319" y="1469552"/>
                              <a:ext cx="621647" cy="247288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2" name="Straight Connector 111">
                              <a:extLst>
                                <a:ext uri="{FF2B5EF4-FFF2-40B4-BE49-F238E27FC236}">
                                  <a16:creationId xmlns:a16="http://schemas.microsoft.com/office/drawing/2014/main" id="{1542D15C-6A47-0BB6-C34E-8A22952B3CE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24999" y="1716841"/>
                              <a:ext cx="609347" cy="264283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113" name="Straight Connector 112">
                              <a:extLst>
                                <a:ext uri="{FF2B5EF4-FFF2-40B4-BE49-F238E27FC236}">
                                  <a16:creationId xmlns:a16="http://schemas.microsoft.com/office/drawing/2014/main" id="{62AF5AF8-337F-E9EA-D0C4-EE3AFCD480C1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 flipH="1" flipV="1">
                              <a:off x="2430766" y="1716893"/>
                              <a:ext cx="161312" cy="10142"/>
                            </a:xfrm>
                            <a:prstGeom prst="line">
                              <a:avLst/>
                            </a:prstGeom>
                            <a:ln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sp>
                          <p:nvSpPr>
                            <p:cNvPr id="117" name="Oval 116">
                              <a:extLst>
                                <a:ext uri="{FF2B5EF4-FFF2-40B4-BE49-F238E27FC236}">
                                  <a16:creationId xmlns:a16="http://schemas.microsoft.com/office/drawing/2014/main" id="{86851CE1-4025-36FE-DBC7-5B34E0C02049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2742943" y="1623671"/>
                              <a:ext cx="45719" cy="45719"/>
                            </a:xfrm>
                            <a:prstGeom prst="ellipse">
                              <a:avLst/>
                            </a:prstGeom>
                            <a:solidFill>
                              <a:srgbClr val="FFF2CC"/>
                            </a:solidFill>
                            <a:ln>
                              <a:solidFill>
                                <a:srgbClr val="C00000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14000"/>
                                </a:lnSpc>
                              </a:pPr>
                              <a:endParaRPr lang="zh-CN" altLang="en-US" dirty="0"/>
                            </a:p>
                          </p:txBody>
                        </p:sp>
                      </p:grpSp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𝒕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1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b="1" dirty="0" err="1">
                                  <a:solidFill>
                                    <a:schemeClr val="bg1"/>
                                  </a:solidFill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69" name="TextBox 68">
                                <a:extLst>
                                  <a:ext uri="{FF2B5EF4-FFF2-40B4-BE49-F238E27FC236}">
                                    <a16:creationId xmlns:a16="http://schemas.microsoft.com/office/drawing/2014/main" id="{E34EA585-D624-7311-5D00-B42977EEA2EC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2470987" y="3746909"/>
                                <a:ext cx="185948" cy="210507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1"/>
                                <a:stretch>
                                  <a:fillRect l="-13333" r="-3333" b="-5882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  <mc:AlternateContent xmlns:mc="http://schemas.openxmlformats.org/markup-compatibility/2006" xmlns:a14="http://schemas.microsoft.com/office/drawing/2010/main">
                        <mc:Choice Requires="a14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  <p:txBody>
                              <a:bodyPr wrap="none" lIns="0" tIns="0" rIns="0" bIns="0" rtlCol="0">
                                <a:spAutoFit/>
                              </a:bodyPr>
                              <a:lstStyle/>
                              <a:p>
                                <a:pPr>
                                  <a:lnSpc>
                                    <a:spcPct val="114000"/>
                                  </a:lnSpc>
                                </a:pPr>
                                <a14:m>
                                  <m:oMathPara xmlns:m="http://schemas.openxmlformats.org/officeDocument/2006/math">
                                    <m:oMathParaPr>
                                      <m:jc m:val="centerGroup"/>
                                    </m:oMathParaPr>
                                    <m:oMath xmlns:m="http://schemas.openxmlformats.org/officeDocument/2006/math">
                                      <m:sSub>
                                        <m:sSubPr>
                                          <m:ctrlPr>
                                            <a:rPr lang="en-US" altLang="zh-CN" sz="120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oMath>
                                  </m:oMathPara>
                                </a14:m>
                                <a:endParaRPr lang="zh-CN" altLang="en-US" sz="1200" dirty="0" err="1">
                                  <a:latin typeface="+mn-lt"/>
                                </a:endParaRPr>
                              </a:p>
                            </p:txBody>
                          </p:sp>
                        </mc:Choice>
                        <mc:Fallback xmlns="">
                          <p:sp>
                            <p:nvSpPr>
                              <p:cNvPr id="70" name="TextBox 69">
                                <a:extLst>
                                  <a:ext uri="{FF2B5EF4-FFF2-40B4-BE49-F238E27FC236}">
                                    <a16:creationId xmlns:a16="http://schemas.microsoft.com/office/drawing/2014/main" id="{59C9C310-1655-5543-1153-C8D7466039E1}"/>
                                  </a:ext>
                                </a:extLst>
                              </p:cNvPr>
                              <p:cNvSpPr txBox="1">
                                <a:spLocks noRot="1" noChangeAspect="1" noMove="1" noResize="1" noEditPoints="1" noAdjustHandles="1" noChangeArrowheads="1" noChangeShapeType="1" noTextEdit="1"/>
                              </p:cNvSpPr>
                              <p:nvPr/>
                            </p:nvSpPr>
                            <p:spPr>
                              <a:xfrm>
                                <a:off x="3148502" y="3606783"/>
                                <a:ext cx="169405" cy="227435"/>
                              </a:xfrm>
                              <a:prstGeom prst="rect">
                                <a:avLst/>
                              </a:prstGeom>
                              <a:blipFill>
                                <a:blip r:embed="rId30"/>
                                <a:stretch>
                                  <a:fillRect l="-14815" r="-18519" b="-18919"/>
                                </a:stretch>
                              </a:blipFill>
                            </p:spPr>
                            <p:txBody>
                              <a:bodyPr/>
                              <a:lstStyle/>
                              <a:p>
                                <a:r>
                                  <a:rPr lang="zh-CN" altLang="en-US">
                                    <a:noFill/>
                                  </a:rPr>
                                  <a:t> </a:t>
                                </a:r>
                              </a:p>
                            </p:txBody>
                          </p:sp>
                        </mc:Fallback>
                      </mc:AlternateContent>
                    </p:grpSp>
                    <p:sp>
                      <p:nvSpPr>
                        <p:cNvPr id="119" name="Freeform: Shape 118">
                          <a:extLst>
                            <a:ext uri="{FF2B5EF4-FFF2-40B4-BE49-F238E27FC236}">
                              <a16:creationId xmlns:a16="http://schemas.microsoft.com/office/drawing/2014/main" id="{50D99807-DF99-BEB1-CC7C-B930FC760DF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149761" y="2886976"/>
                          <a:ext cx="1097280" cy="272415"/>
                        </a:xfrm>
                        <a:custGeom>
                          <a:avLst/>
                          <a:gdLst>
                            <a:gd name="connsiteX0" fmla="*/ 0 w 1097280"/>
                            <a:gd name="connsiteY0" fmla="*/ 232410 h 272415"/>
                            <a:gd name="connsiteX1" fmla="*/ 72390 w 1097280"/>
                            <a:gd name="connsiteY1" fmla="*/ 232410 h 272415"/>
                            <a:gd name="connsiteX2" fmla="*/ 78105 w 1097280"/>
                            <a:gd name="connsiteY2" fmla="*/ 230505 h 272415"/>
                            <a:gd name="connsiteX3" fmla="*/ 87630 w 1097280"/>
                            <a:gd name="connsiteY3" fmla="*/ 228600 h 272415"/>
                            <a:gd name="connsiteX4" fmla="*/ 95250 w 1097280"/>
                            <a:gd name="connsiteY4" fmla="*/ 224790 h 272415"/>
                            <a:gd name="connsiteX5" fmla="*/ 108585 w 1097280"/>
                            <a:gd name="connsiteY5" fmla="*/ 219075 h 272415"/>
                            <a:gd name="connsiteX6" fmla="*/ 118110 w 1097280"/>
                            <a:gd name="connsiteY6" fmla="*/ 213360 h 272415"/>
                            <a:gd name="connsiteX7" fmla="*/ 125730 w 1097280"/>
                            <a:gd name="connsiteY7" fmla="*/ 211455 h 272415"/>
                            <a:gd name="connsiteX8" fmla="*/ 144780 w 1097280"/>
                            <a:gd name="connsiteY8" fmla="*/ 203835 h 272415"/>
                            <a:gd name="connsiteX9" fmla="*/ 150495 w 1097280"/>
                            <a:gd name="connsiteY9" fmla="*/ 201930 h 272415"/>
                            <a:gd name="connsiteX10" fmla="*/ 160020 w 1097280"/>
                            <a:gd name="connsiteY10" fmla="*/ 198120 h 272415"/>
                            <a:gd name="connsiteX11" fmla="*/ 171450 w 1097280"/>
                            <a:gd name="connsiteY11" fmla="*/ 196215 h 272415"/>
                            <a:gd name="connsiteX12" fmla="*/ 232410 w 1097280"/>
                            <a:gd name="connsiteY12" fmla="*/ 186690 h 272415"/>
                            <a:gd name="connsiteX13" fmla="*/ 266700 w 1097280"/>
                            <a:gd name="connsiteY13" fmla="*/ 180975 h 272415"/>
                            <a:gd name="connsiteX14" fmla="*/ 276225 w 1097280"/>
                            <a:gd name="connsiteY14" fmla="*/ 179070 h 272415"/>
                            <a:gd name="connsiteX15" fmla="*/ 302895 w 1097280"/>
                            <a:gd name="connsiteY15" fmla="*/ 175260 h 272415"/>
                            <a:gd name="connsiteX16" fmla="*/ 316230 w 1097280"/>
                            <a:gd name="connsiteY16" fmla="*/ 169545 h 272415"/>
                            <a:gd name="connsiteX17" fmla="*/ 323850 w 1097280"/>
                            <a:gd name="connsiteY17" fmla="*/ 167640 h 272415"/>
                            <a:gd name="connsiteX18" fmla="*/ 352425 w 1097280"/>
                            <a:gd name="connsiteY18" fmla="*/ 165735 h 272415"/>
                            <a:gd name="connsiteX19" fmla="*/ 407670 w 1097280"/>
                            <a:gd name="connsiteY19" fmla="*/ 167640 h 272415"/>
                            <a:gd name="connsiteX20" fmla="*/ 424815 w 1097280"/>
                            <a:gd name="connsiteY20" fmla="*/ 175260 h 272415"/>
                            <a:gd name="connsiteX21" fmla="*/ 441960 w 1097280"/>
                            <a:gd name="connsiteY21" fmla="*/ 179070 h 272415"/>
                            <a:gd name="connsiteX22" fmla="*/ 461010 w 1097280"/>
                            <a:gd name="connsiteY22" fmla="*/ 186690 h 272415"/>
                            <a:gd name="connsiteX23" fmla="*/ 497205 w 1097280"/>
                            <a:gd name="connsiteY23" fmla="*/ 196215 h 272415"/>
                            <a:gd name="connsiteX24" fmla="*/ 510540 w 1097280"/>
                            <a:gd name="connsiteY24" fmla="*/ 201930 h 272415"/>
                            <a:gd name="connsiteX25" fmla="*/ 533400 w 1097280"/>
                            <a:gd name="connsiteY25" fmla="*/ 207645 h 272415"/>
                            <a:gd name="connsiteX26" fmla="*/ 542925 w 1097280"/>
                            <a:gd name="connsiteY26" fmla="*/ 213360 h 272415"/>
                            <a:gd name="connsiteX27" fmla="*/ 556260 w 1097280"/>
                            <a:gd name="connsiteY27" fmla="*/ 219075 h 272415"/>
                            <a:gd name="connsiteX28" fmla="*/ 577215 w 1097280"/>
                            <a:gd name="connsiteY28" fmla="*/ 230505 h 272415"/>
                            <a:gd name="connsiteX29" fmla="*/ 592455 w 1097280"/>
                            <a:gd name="connsiteY29" fmla="*/ 236220 h 272415"/>
                            <a:gd name="connsiteX30" fmla="*/ 622935 w 1097280"/>
                            <a:gd name="connsiteY30" fmla="*/ 249555 h 272415"/>
                            <a:gd name="connsiteX31" fmla="*/ 636270 w 1097280"/>
                            <a:gd name="connsiteY31" fmla="*/ 255270 h 272415"/>
                            <a:gd name="connsiteX32" fmla="*/ 655320 w 1097280"/>
                            <a:gd name="connsiteY32" fmla="*/ 264795 h 272415"/>
                            <a:gd name="connsiteX33" fmla="*/ 691515 w 1097280"/>
                            <a:gd name="connsiteY33" fmla="*/ 270510 h 272415"/>
                            <a:gd name="connsiteX34" fmla="*/ 706755 w 1097280"/>
                            <a:gd name="connsiteY34" fmla="*/ 272415 h 272415"/>
                            <a:gd name="connsiteX35" fmla="*/ 775335 w 1097280"/>
                            <a:gd name="connsiteY35" fmla="*/ 264795 h 272415"/>
                            <a:gd name="connsiteX36" fmla="*/ 782955 w 1097280"/>
                            <a:gd name="connsiteY36" fmla="*/ 260985 h 272415"/>
                            <a:gd name="connsiteX37" fmla="*/ 853440 w 1097280"/>
                            <a:gd name="connsiteY37" fmla="*/ 217170 h 272415"/>
                            <a:gd name="connsiteX38" fmla="*/ 866775 w 1097280"/>
                            <a:gd name="connsiteY38" fmla="*/ 209550 h 272415"/>
                            <a:gd name="connsiteX39" fmla="*/ 876300 w 1097280"/>
                            <a:gd name="connsiteY39" fmla="*/ 200025 h 272415"/>
                            <a:gd name="connsiteX40" fmla="*/ 880110 w 1097280"/>
                            <a:gd name="connsiteY40" fmla="*/ 194310 h 272415"/>
                            <a:gd name="connsiteX41" fmla="*/ 891540 w 1097280"/>
                            <a:gd name="connsiteY41" fmla="*/ 184785 h 272415"/>
                            <a:gd name="connsiteX42" fmla="*/ 902970 w 1097280"/>
                            <a:gd name="connsiteY42" fmla="*/ 169545 h 272415"/>
                            <a:gd name="connsiteX43" fmla="*/ 918210 w 1097280"/>
                            <a:gd name="connsiteY43" fmla="*/ 154305 h 272415"/>
                            <a:gd name="connsiteX44" fmla="*/ 925830 w 1097280"/>
                            <a:gd name="connsiteY44" fmla="*/ 139065 h 272415"/>
                            <a:gd name="connsiteX45" fmla="*/ 933450 w 1097280"/>
                            <a:gd name="connsiteY45" fmla="*/ 133350 h 272415"/>
                            <a:gd name="connsiteX46" fmla="*/ 941070 w 1097280"/>
                            <a:gd name="connsiteY46" fmla="*/ 118110 h 272415"/>
                            <a:gd name="connsiteX47" fmla="*/ 946785 w 1097280"/>
                            <a:gd name="connsiteY47" fmla="*/ 110490 h 272415"/>
                            <a:gd name="connsiteX48" fmla="*/ 950595 w 1097280"/>
                            <a:gd name="connsiteY48" fmla="*/ 104775 h 272415"/>
                            <a:gd name="connsiteX49" fmla="*/ 965835 w 1097280"/>
                            <a:gd name="connsiteY49" fmla="*/ 85725 h 272415"/>
                            <a:gd name="connsiteX50" fmla="*/ 979170 w 1097280"/>
                            <a:gd name="connsiteY50" fmla="*/ 74295 h 272415"/>
                            <a:gd name="connsiteX51" fmla="*/ 992505 w 1097280"/>
                            <a:gd name="connsiteY51" fmla="*/ 59055 h 272415"/>
                            <a:gd name="connsiteX52" fmla="*/ 1019175 w 1097280"/>
                            <a:gd name="connsiteY52" fmla="*/ 40005 h 272415"/>
                            <a:gd name="connsiteX53" fmla="*/ 1045845 w 1097280"/>
                            <a:gd name="connsiteY53" fmla="*/ 26670 h 272415"/>
                            <a:gd name="connsiteX54" fmla="*/ 1097280 w 1097280"/>
                            <a:gd name="connsiteY54" fmla="*/ 22860 h 272415"/>
                            <a:gd name="connsiteX55" fmla="*/ 1093470 w 1097280"/>
                            <a:gd name="connsiteY55" fmla="*/ 17145 h 272415"/>
                            <a:gd name="connsiteX56" fmla="*/ 1085850 w 1097280"/>
                            <a:gd name="connsiteY56" fmla="*/ 13335 h 272415"/>
                            <a:gd name="connsiteX57" fmla="*/ 1068705 w 1097280"/>
                            <a:gd name="connsiteY57" fmla="*/ 7620 h 272415"/>
                            <a:gd name="connsiteX58" fmla="*/ 1057275 w 1097280"/>
                            <a:gd name="connsiteY58" fmla="*/ 3810 h 272415"/>
                            <a:gd name="connsiteX59" fmla="*/ 1047750 w 1097280"/>
                            <a:gd name="connsiteY59" fmla="*/ 0 h 27241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</a:cxnLst>
                          <a:rect l="l" t="t" r="r" b="b"/>
                          <a:pathLst>
                            <a:path w="1097280" h="272415">
                              <a:moveTo>
                                <a:pt x="0" y="232410"/>
                              </a:moveTo>
                              <a:cubicBezTo>
                                <a:pt x="33829" y="233820"/>
                                <a:pt x="42657" y="235908"/>
                                <a:pt x="72390" y="232410"/>
                              </a:cubicBezTo>
                              <a:cubicBezTo>
                                <a:pt x="74384" y="232175"/>
                                <a:pt x="76157" y="230992"/>
                                <a:pt x="78105" y="230505"/>
                              </a:cubicBezTo>
                              <a:cubicBezTo>
                                <a:pt x="81246" y="229720"/>
                                <a:pt x="84455" y="229235"/>
                                <a:pt x="87630" y="228600"/>
                              </a:cubicBezTo>
                              <a:cubicBezTo>
                                <a:pt x="90170" y="227330"/>
                                <a:pt x="92640" y="225909"/>
                                <a:pt x="95250" y="224790"/>
                              </a:cubicBezTo>
                              <a:cubicBezTo>
                                <a:pt x="107053" y="219732"/>
                                <a:pt x="94369" y="226973"/>
                                <a:pt x="108585" y="219075"/>
                              </a:cubicBezTo>
                              <a:cubicBezTo>
                                <a:pt x="111822" y="217277"/>
                                <a:pt x="114726" y="214864"/>
                                <a:pt x="118110" y="213360"/>
                              </a:cubicBezTo>
                              <a:cubicBezTo>
                                <a:pt x="120503" y="212297"/>
                                <a:pt x="123264" y="212336"/>
                                <a:pt x="125730" y="211455"/>
                              </a:cubicBezTo>
                              <a:cubicBezTo>
                                <a:pt x="132171" y="209155"/>
                                <a:pt x="138292" y="205998"/>
                                <a:pt x="144780" y="203835"/>
                              </a:cubicBezTo>
                              <a:cubicBezTo>
                                <a:pt x="146685" y="203200"/>
                                <a:pt x="148615" y="202635"/>
                                <a:pt x="150495" y="201930"/>
                              </a:cubicBezTo>
                              <a:cubicBezTo>
                                <a:pt x="153697" y="200729"/>
                                <a:pt x="156721" y="199020"/>
                                <a:pt x="160020" y="198120"/>
                              </a:cubicBezTo>
                              <a:cubicBezTo>
                                <a:pt x="163746" y="197104"/>
                                <a:pt x="167640" y="196850"/>
                                <a:pt x="171450" y="196215"/>
                              </a:cubicBezTo>
                              <a:cubicBezTo>
                                <a:pt x="199005" y="182437"/>
                                <a:pt x="173523" y="193382"/>
                                <a:pt x="232410" y="186690"/>
                              </a:cubicBezTo>
                              <a:cubicBezTo>
                                <a:pt x="243924" y="185382"/>
                                <a:pt x="255284" y="182960"/>
                                <a:pt x="266700" y="180975"/>
                              </a:cubicBezTo>
                              <a:cubicBezTo>
                                <a:pt x="269890" y="180420"/>
                                <a:pt x="273020" y="179528"/>
                                <a:pt x="276225" y="179070"/>
                              </a:cubicBezTo>
                              <a:cubicBezTo>
                                <a:pt x="290055" y="177094"/>
                                <a:pt x="291410" y="178131"/>
                                <a:pt x="302895" y="175260"/>
                              </a:cubicBezTo>
                              <a:cubicBezTo>
                                <a:pt x="312356" y="172895"/>
                                <a:pt x="305326" y="173634"/>
                                <a:pt x="316230" y="169545"/>
                              </a:cubicBezTo>
                              <a:cubicBezTo>
                                <a:pt x="318681" y="168626"/>
                                <a:pt x="321246" y="167914"/>
                                <a:pt x="323850" y="167640"/>
                              </a:cubicBezTo>
                              <a:cubicBezTo>
                                <a:pt x="333344" y="166641"/>
                                <a:pt x="342900" y="166370"/>
                                <a:pt x="352425" y="165735"/>
                              </a:cubicBezTo>
                              <a:cubicBezTo>
                                <a:pt x="370840" y="166370"/>
                                <a:pt x="389315" y="166020"/>
                                <a:pt x="407670" y="167640"/>
                              </a:cubicBezTo>
                              <a:cubicBezTo>
                                <a:pt x="413822" y="168183"/>
                                <a:pt x="419127" y="173510"/>
                                <a:pt x="424815" y="175260"/>
                              </a:cubicBezTo>
                              <a:cubicBezTo>
                                <a:pt x="430411" y="176982"/>
                                <a:pt x="436377" y="177307"/>
                                <a:pt x="441960" y="179070"/>
                              </a:cubicBezTo>
                              <a:cubicBezTo>
                                <a:pt x="448482" y="181129"/>
                                <a:pt x="454434" y="184811"/>
                                <a:pt x="461010" y="186690"/>
                              </a:cubicBezTo>
                              <a:cubicBezTo>
                                <a:pt x="490793" y="195200"/>
                                <a:pt x="478614" y="192497"/>
                                <a:pt x="497205" y="196215"/>
                              </a:cubicBezTo>
                              <a:cubicBezTo>
                                <a:pt x="501650" y="198120"/>
                                <a:pt x="505918" y="200508"/>
                                <a:pt x="510540" y="201930"/>
                              </a:cubicBezTo>
                              <a:cubicBezTo>
                                <a:pt x="528730" y="207527"/>
                                <a:pt x="515396" y="199461"/>
                                <a:pt x="533400" y="207645"/>
                              </a:cubicBezTo>
                              <a:cubicBezTo>
                                <a:pt x="536771" y="209177"/>
                                <a:pt x="539613" y="211704"/>
                                <a:pt x="542925" y="213360"/>
                              </a:cubicBezTo>
                              <a:cubicBezTo>
                                <a:pt x="547250" y="215523"/>
                                <a:pt x="551935" y="216912"/>
                                <a:pt x="556260" y="219075"/>
                              </a:cubicBezTo>
                              <a:cubicBezTo>
                                <a:pt x="575072" y="228481"/>
                                <a:pt x="555991" y="221409"/>
                                <a:pt x="577215" y="230505"/>
                              </a:cubicBezTo>
                              <a:cubicBezTo>
                                <a:pt x="582202" y="232642"/>
                                <a:pt x="587447" y="234133"/>
                                <a:pt x="592455" y="236220"/>
                              </a:cubicBezTo>
                              <a:cubicBezTo>
                                <a:pt x="602692" y="240485"/>
                                <a:pt x="612765" y="245133"/>
                                <a:pt x="622935" y="249555"/>
                              </a:cubicBezTo>
                              <a:cubicBezTo>
                                <a:pt x="627370" y="251483"/>
                                <a:pt x="631945" y="253107"/>
                                <a:pt x="636270" y="255270"/>
                              </a:cubicBezTo>
                              <a:cubicBezTo>
                                <a:pt x="642620" y="258445"/>
                                <a:pt x="648755" y="262092"/>
                                <a:pt x="655320" y="264795"/>
                              </a:cubicBezTo>
                              <a:cubicBezTo>
                                <a:pt x="668531" y="270235"/>
                                <a:pt x="676414" y="269000"/>
                                <a:pt x="691515" y="270510"/>
                              </a:cubicBezTo>
                              <a:cubicBezTo>
                                <a:pt x="696609" y="271019"/>
                                <a:pt x="701675" y="271780"/>
                                <a:pt x="706755" y="272415"/>
                              </a:cubicBezTo>
                              <a:cubicBezTo>
                                <a:pt x="730080" y="270749"/>
                                <a:pt x="753153" y="272189"/>
                                <a:pt x="775335" y="264795"/>
                              </a:cubicBezTo>
                              <a:cubicBezTo>
                                <a:pt x="778029" y="263897"/>
                                <a:pt x="780530" y="262463"/>
                                <a:pt x="782955" y="260985"/>
                              </a:cubicBezTo>
                              <a:cubicBezTo>
                                <a:pt x="806575" y="246583"/>
                                <a:pt x="830077" y="231985"/>
                                <a:pt x="853440" y="217170"/>
                              </a:cubicBezTo>
                              <a:cubicBezTo>
                                <a:pt x="866220" y="209066"/>
                                <a:pt x="855801" y="213208"/>
                                <a:pt x="866775" y="209550"/>
                              </a:cubicBezTo>
                              <a:cubicBezTo>
                                <a:pt x="869950" y="206375"/>
                                <a:pt x="873343" y="203404"/>
                                <a:pt x="876300" y="200025"/>
                              </a:cubicBezTo>
                              <a:cubicBezTo>
                                <a:pt x="877808" y="198302"/>
                                <a:pt x="878644" y="196069"/>
                                <a:pt x="880110" y="194310"/>
                              </a:cubicBezTo>
                              <a:cubicBezTo>
                                <a:pt x="884694" y="188810"/>
                                <a:pt x="885921" y="188531"/>
                                <a:pt x="891540" y="184785"/>
                              </a:cubicBezTo>
                              <a:cubicBezTo>
                                <a:pt x="895191" y="173831"/>
                                <a:pt x="891295" y="182679"/>
                                <a:pt x="902970" y="169545"/>
                              </a:cubicBezTo>
                              <a:cubicBezTo>
                                <a:pt x="916352" y="154490"/>
                                <a:pt x="899512" y="169264"/>
                                <a:pt x="918210" y="154305"/>
                              </a:cubicBezTo>
                              <a:cubicBezTo>
                                <a:pt x="920029" y="149757"/>
                                <a:pt x="922025" y="142870"/>
                                <a:pt x="925830" y="139065"/>
                              </a:cubicBezTo>
                              <a:cubicBezTo>
                                <a:pt x="928075" y="136820"/>
                                <a:pt x="930910" y="135255"/>
                                <a:pt x="933450" y="133350"/>
                              </a:cubicBezTo>
                              <a:cubicBezTo>
                                <a:pt x="935990" y="128270"/>
                                <a:pt x="937662" y="122654"/>
                                <a:pt x="941070" y="118110"/>
                              </a:cubicBezTo>
                              <a:cubicBezTo>
                                <a:pt x="942975" y="115570"/>
                                <a:pt x="944940" y="113074"/>
                                <a:pt x="946785" y="110490"/>
                              </a:cubicBezTo>
                              <a:cubicBezTo>
                                <a:pt x="948116" y="108627"/>
                                <a:pt x="949199" y="106590"/>
                                <a:pt x="950595" y="104775"/>
                              </a:cubicBezTo>
                              <a:cubicBezTo>
                                <a:pt x="955553" y="98329"/>
                                <a:pt x="959661" y="91017"/>
                                <a:pt x="965835" y="85725"/>
                              </a:cubicBezTo>
                              <a:cubicBezTo>
                                <a:pt x="970280" y="81915"/>
                                <a:pt x="975030" y="78435"/>
                                <a:pt x="979170" y="74295"/>
                              </a:cubicBezTo>
                              <a:cubicBezTo>
                                <a:pt x="1004555" y="48910"/>
                                <a:pt x="962824" y="85768"/>
                                <a:pt x="992505" y="59055"/>
                              </a:cubicBezTo>
                              <a:cubicBezTo>
                                <a:pt x="1004238" y="48495"/>
                                <a:pt x="1004922" y="48776"/>
                                <a:pt x="1019175" y="40005"/>
                              </a:cubicBezTo>
                              <a:cubicBezTo>
                                <a:pt x="1027545" y="34854"/>
                                <a:pt x="1036359" y="29516"/>
                                <a:pt x="1045845" y="26670"/>
                              </a:cubicBezTo>
                              <a:cubicBezTo>
                                <a:pt x="1059954" y="22437"/>
                                <a:pt x="1091564" y="23120"/>
                                <a:pt x="1097280" y="22860"/>
                              </a:cubicBezTo>
                              <a:cubicBezTo>
                                <a:pt x="1096010" y="20955"/>
                                <a:pt x="1095229" y="18611"/>
                                <a:pt x="1093470" y="17145"/>
                              </a:cubicBezTo>
                              <a:cubicBezTo>
                                <a:pt x="1091288" y="15327"/>
                                <a:pt x="1088445" y="14488"/>
                                <a:pt x="1085850" y="13335"/>
                              </a:cubicBezTo>
                              <a:cubicBezTo>
                                <a:pt x="1072628" y="7459"/>
                                <a:pt x="1080612" y="11192"/>
                                <a:pt x="1068705" y="7620"/>
                              </a:cubicBezTo>
                              <a:cubicBezTo>
                                <a:pt x="1064858" y="6466"/>
                                <a:pt x="1061049" y="5182"/>
                                <a:pt x="1057275" y="3810"/>
                              </a:cubicBezTo>
                              <a:cubicBezTo>
                                <a:pt x="1054061" y="2641"/>
                                <a:pt x="1047750" y="0"/>
                                <a:pt x="1047750" y="0"/>
                              </a:cubicBezTo>
                            </a:path>
                          </a:pathLst>
                        </a:custGeom>
                        <a:noFill/>
                        <a:ln w="9525">
                          <a:solidFill>
                            <a:srgbClr val="C00000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zh-CN" altLang="en-US"/>
                        </a:p>
                      </p:txBody>
                    </p:sp>
                  </p:grpSp>
                  <p:sp>
                    <p:nvSpPr>
                      <p:cNvPr id="165" name="Oval 164">
                        <a:extLst>
                          <a:ext uri="{FF2B5EF4-FFF2-40B4-BE49-F238E27FC236}">
                            <a16:creationId xmlns:a16="http://schemas.microsoft.com/office/drawing/2014/main" id="{8BCCEE88-1009-9125-A2CC-1E9EF5BFDA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68342" y="303789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6" name="Oval 165">
                        <a:extLst>
                          <a:ext uri="{FF2B5EF4-FFF2-40B4-BE49-F238E27FC236}">
                            <a16:creationId xmlns:a16="http://schemas.microsoft.com/office/drawing/2014/main" id="{9BC3DF76-5432-4BA0-7054-8DADA70473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54523" y="3071164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7" name="Oval 166">
                        <a:extLst>
                          <a:ext uri="{FF2B5EF4-FFF2-40B4-BE49-F238E27FC236}">
                            <a16:creationId xmlns:a16="http://schemas.microsoft.com/office/drawing/2014/main" id="{B7AAB9C6-26E7-50A6-87BF-FAF8B027C0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62882" y="3118856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8" name="Oval 167">
                        <a:extLst>
                          <a:ext uri="{FF2B5EF4-FFF2-40B4-BE49-F238E27FC236}">
                            <a16:creationId xmlns:a16="http://schemas.microsoft.com/office/drawing/2014/main" id="{6BDAFBCE-58BB-91FE-3019-7AC9356B693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69179" y="3139242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69" name="Oval 168">
                        <a:extLst>
                          <a:ext uri="{FF2B5EF4-FFF2-40B4-BE49-F238E27FC236}">
                            <a16:creationId xmlns:a16="http://schemas.microsoft.com/office/drawing/2014/main" id="{9C60DFA7-6C32-5C3C-50A3-CBF1E0ADE7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70395" y="3093290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5" name="Oval 184">
                        <a:extLst>
                          <a:ext uri="{FF2B5EF4-FFF2-40B4-BE49-F238E27FC236}">
                            <a16:creationId xmlns:a16="http://schemas.microsoft.com/office/drawing/2014/main" id="{94F497E4-407D-D9F5-7086-F0538E9FFD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0666" y="3009731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6" name="Oval 185">
                        <a:extLst>
                          <a:ext uri="{FF2B5EF4-FFF2-40B4-BE49-F238E27FC236}">
                            <a16:creationId xmlns:a16="http://schemas.microsoft.com/office/drawing/2014/main" id="{AA8078F9-46DD-D2FA-7D25-B1A88B2CF0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123570" y="292816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8" name="Oval 187">
                        <a:extLst>
                          <a:ext uri="{FF2B5EF4-FFF2-40B4-BE49-F238E27FC236}">
                            <a16:creationId xmlns:a16="http://schemas.microsoft.com/office/drawing/2014/main" id="{68AF6CA3-F0DA-82DA-5626-1352710192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31150" y="3032233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89" name="Oval 188">
                        <a:extLst>
                          <a:ext uri="{FF2B5EF4-FFF2-40B4-BE49-F238E27FC236}">
                            <a16:creationId xmlns:a16="http://schemas.microsoft.com/office/drawing/2014/main" id="{621C02CD-0E30-1C60-BFE3-69E507A9FF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84961" y="3076048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3" name="Oval 192">
                        <a:extLst>
                          <a:ext uri="{FF2B5EF4-FFF2-40B4-BE49-F238E27FC236}">
                            <a16:creationId xmlns:a16="http://schemas.microsoft.com/office/drawing/2014/main" id="{06B3D7CA-73AB-30A1-8942-C48B71E0DB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10755" y="3053749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p:sp>
                    <p:nvSpPr>
                      <p:cNvPr id="195" name="Oval 194">
                        <a:extLst>
                          <a:ext uri="{FF2B5EF4-FFF2-40B4-BE49-F238E27FC236}">
                            <a16:creationId xmlns:a16="http://schemas.microsoft.com/office/drawing/2014/main" id="{0B7CD38C-9579-93B7-F16B-8FB67D0176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929374" y="4183785"/>
                        <a:ext cx="45719" cy="45719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14000"/>
                          </a:lnSpc>
                        </a:pPr>
                        <a:endParaRPr lang="zh-CN" altLang="en-US" dirty="0"/>
                      </a:p>
                    </p:txBody>
                  </p: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solidFill>
                                <a:schemeClr val="tx1"/>
                              </a:solidFill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96" name="TextBox 195">
                            <a:extLst>
                              <a:ext uri="{FF2B5EF4-FFF2-40B4-BE49-F238E27FC236}">
                                <a16:creationId xmlns:a16="http://schemas.microsoft.com/office/drawing/2014/main" id="{AF5EA7C2-7129-7AE1-020A-C718F67A1B96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2313415" y="4039120"/>
                            <a:ext cx="185948" cy="210507"/>
                          </a:xfrm>
                          <a:prstGeom prst="rect">
                            <a:avLst/>
                          </a:prstGeom>
                          <a:blipFill>
                            <a:blip r:embed="rId33"/>
                            <a:stretch>
                              <a:fillRect l="-12903" b="-588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 dirty="0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200" b="1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198" name="TextBox 197">
                            <a:extLst>
                              <a:ext uri="{FF2B5EF4-FFF2-40B4-BE49-F238E27FC236}">
                                <a16:creationId xmlns:a16="http://schemas.microsoft.com/office/drawing/2014/main" id="{8124EBE5-43F3-4996-EC54-49669067E0C4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3130235" y="4101470"/>
                            <a:ext cx="176330" cy="230576"/>
                          </a:xfrm>
                          <a:prstGeom prst="rect">
                            <a:avLst/>
                          </a:prstGeom>
                          <a:blipFill>
                            <a:blip r:embed="rId34"/>
                            <a:stretch>
                              <a:fillRect l="-13793" r="-13793" b="-1842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grpSp>
                    <p:nvGrpSpPr>
                      <p:cNvPr id="39" name="Group 38">
                        <a:extLst>
                          <a:ext uri="{FF2B5EF4-FFF2-40B4-BE49-F238E27FC236}">
                            <a16:creationId xmlns:a16="http://schemas.microsoft.com/office/drawing/2014/main" id="{EA905493-09F8-488A-E829-C425DDBD4D7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552" y="3477252"/>
                        <a:ext cx="1055469" cy="379367"/>
                        <a:chOff x="703552" y="3477252"/>
                        <a:chExt cx="1055469" cy="379367"/>
                      </a:xfrm>
                    </p:grpSpPr>
                    <p:sp>
                      <p:nvSpPr>
                        <p:cNvPr id="22" name="TextBox 21">
                          <a:extLst>
                            <a:ext uri="{FF2B5EF4-FFF2-40B4-BE49-F238E27FC236}">
                              <a16:creationId xmlns:a16="http://schemas.microsoft.com/office/drawing/2014/main" id="{F58BA184-0F7A-DD0D-A6A8-277EB9A3787A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875711" y="3711964"/>
                          <a:ext cx="763029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Camera Poses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  <p:pic>
                      <p:nvPicPr>
                        <p:cNvPr id="38" name="Graphic 37">
                          <a:extLst>
                            <a:ext uri="{FF2B5EF4-FFF2-40B4-BE49-F238E27FC236}">
                              <a16:creationId xmlns:a16="http://schemas.microsoft.com/office/drawing/2014/main" id="{79E26B0D-A366-BA85-CAE4-BD6E5B34C5F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5">
                          <a:extLst>
                            <a:ext uri="{96DAC541-7B7A-43D3-8B79-37D633B846F1}">
                              <asvg:svgBlip xmlns:asvg="http://schemas.microsoft.com/office/drawing/2016/SVG/main" r:embed="rId36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3552" y="3477252"/>
                          <a:ext cx="1055469" cy="181163"/>
                        </a:xfrm>
                        <a:prstGeom prst="rect">
                          <a:avLst/>
                        </a:prstGeom>
                      </p:spPr>
                    </p:pic>
                  </p:grpSp>
                  <p:grpSp>
                    <p:nvGrpSpPr>
                      <p:cNvPr id="77" name="Group 76">
                        <a:extLst>
                          <a:ext uri="{FF2B5EF4-FFF2-40B4-BE49-F238E27FC236}">
                            <a16:creationId xmlns:a16="http://schemas.microsoft.com/office/drawing/2014/main" id="{BB8129C1-8BBA-D288-2239-68F5C41A6DC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988410" y="4042108"/>
                        <a:ext cx="568758" cy="364180"/>
                        <a:chOff x="988410" y="4042108"/>
                        <a:chExt cx="568758" cy="364180"/>
                      </a:xfrm>
                    </p:grpSpPr>
                    <p:pic>
                      <p:nvPicPr>
                        <p:cNvPr id="72" name="Graphic 71">
                          <a:extLst>
                            <a:ext uri="{FF2B5EF4-FFF2-40B4-BE49-F238E27FC236}">
                              <a16:creationId xmlns:a16="http://schemas.microsoft.com/office/drawing/2014/main" id="{60F5BBEE-1657-55EA-ED26-2F799B2A5D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7">
                          <a:extLst>
                            <a:ext uri="{96DAC541-7B7A-43D3-8B79-37D633B846F1}">
                              <asvg:svgBlip xmlns:asvg="http://schemas.microsoft.com/office/drawing/2016/SVG/main" r:embed="rId38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015974" y="4042108"/>
                          <a:ext cx="541194" cy="197579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F9FB0723-4782-CF92-814B-0928DAB2DFE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988410" y="4261633"/>
                          <a:ext cx="564257" cy="14465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lIns="0" tIns="0" rIns="0" bIns="0" rtlCol="0">
                          <a:spAutoFit/>
                        </a:bodyPr>
                        <a:lstStyle/>
                        <a:p>
                          <a:pPr algn="ctr">
                            <a:lnSpc>
                              <a:spcPct val="114000"/>
                            </a:lnSpc>
                          </a:pPr>
                          <a:r>
                            <a:rPr lang="en-US" altLang="zh-CN" sz="900" dirty="0">
                              <a:latin typeface="+mn-lt"/>
                            </a:rPr>
                            <a:t>Time steps</a:t>
                          </a:r>
                          <a:endParaRPr lang="zh-CN" altLang="en-US" sz="900" dirty="0" err="1">
                            <a:latin typeface="+mn-lt"/>
                          </a:endParaRPr>
                        </a:p>
                      </p:txBody>
                    </p:sp>
                  </p:grpSp>
                  <p:cxnSp>
                    <p:nvCxnSpPr>
                      <p:cNvPr id="108" name="Connector: Elbow 107">
                        <a:extLst>
                          <a:ext uri="{FF2B5EF4-FFF2-40B4-BE49-F238E27FC236}">
                            <a16:creationId xmlns:a16="http://schemas.microsoft.com/office/drawing/2014/main" id="{3A5ABC69-E5ED-C31D-E07D-EBC44F581C07}"/>
                          </a:ext>
                        </a:extLst>
                      </p:cNvPr>
                      <p:cNvCxnSpPr>
                        <a:stCxn id="74" idx="0"/>
                        <a:endCxn id="88" idx="1"/>
                      </p:cNvCxnSpPr>
                      <p:nvPr/>
                    </p:nvCxnSpPr>
                    <p:spPr>
                      <a:xfrm rot="5400000" flipH="1" flipV="1">
                        <a:off x="3725211" y="602692"/>
                        <a:ext cx="379585" cy="1678857"/>
                      </a:xfrm>
                      <a:prstGeom prst="bentConnector2">
                        <a:avLst/>
                      </a:prstGeom>
                      <a:ln>
                        <a:solidFill>
                          <a:srgbClr val="C00000"/>
                        </a:solidFill>
                        <a:tailEnd type="triangle"/>
                      </a:ln>
                    </p:spPr>
                    <p:style>
                      <a:lnRef idx="1">
                        <a:schemeClr val="dk1"/>
                      </a:lnRef>
                      <a:fillRef idx="0">
                        <a:schemeClr val="dk1"/>
                      </a:fillRef>
                      <a:effectRef idx="0">
                        <a:schemeClr val="dk1"/>
                      </a:effectRef>
                      <a:fontRef idx="minor">
                        <a:schemeClr val="tx1"/>
                      </a:fontRef>
                    </p:style>
                  </p:cxnSp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45" name="TextBox 244">
                            <a:extLst>
                              <a:ext uri="{FF2B5EF4-FFF2-40B4-BE49-F238E27FC236}">
                                <a16:creationId xmlns:a16="http://schemas.microsoft.com/office/drawing/2014/main" id="{D7F01CD6-D4E3-BADA-B14D-BF3F52F1CD81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6867565" y="4050255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39"/>
                            <a:stretch>
                              <a:fillRect r="-10345" b="-15152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>
                    <mc:Choice xmlns:a14="http://schemas.microsoft.com/office/drawing/2010/main" Requires="a14"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>
                              <a:lnSpc>
                                <a:spcPct val="114000"/>
                              </a:lnSpc>
                            </a:pPr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b>
                                      <m:r>
                                        <a:rPr lang="en-US" altLang="zh-CN" sz="1050" b="0" i="1" smtClean="0">
                                          <a:latin typeface="Cambria Math" panose="02040503050406030204" pitchFamily="18" charset="0"/>
                                        </a:rPr>
                                        <m:t>𝑔𝑡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zh-CN" altLang="en-US" sz="1050" dirty="0" err="1">
                              <a:latin typeface="+mn-lt"/>
                            </a:endParaRPr>
                          </a:p>
                        </p:txBody>
                      </p:sp>
                    </mc:Choice>
                    <mc:Fallback>
                      <p:sp>
                        <p:nvSpPr>
                          <p:cNvPr id="246" name="TextBox 245">
                            <a:extLst>
                              <a:ext uri="{FF2B5EF4-FFF2-40B4-BE49-F238E27FC236}">
                                <a16:creationId xmlns:a16="http://schemas.microsoft.com/office/drawing/2014/main" id="{30BA2DB2-3CC7-61C6-952A-57792B747130}"/>
                              </a:ext>
                            </a:extLst>
                          </p:cNvPr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456316" y="4051587"/>
                            <a:ext cx="175561" cy="199222"/>
                          </a:xfrm>
                          <a:prstGeom prst="rect">
                            <a:avLst/>
                          </a:prstGeom>
                          <a:blipFill>
                            <a:blip r:embed="rId40"/>
                            <a:stretch>
                              <a:fillRect r="-10345" b="-1875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zh-CN" alt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</p:grpSp>
                <p:cxnSp>
                  <p:nvCxnSpPr>
                    <p:cNvPr id="248" name="Connector: Elbow 247">
                      <a:extLst>
                        <a:ext uri="{FF2B5EF4-FFF2-40B4-BE49-F238E27FC236}">
                          <a16:creationId xmlns:a16="http://schemas.microsoft.com/office/drawing/2014/main" id="{82E590CF-E1EF-C6AB-5FC8-91F1B97557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215735" y="3101728"/>
                      <a:ext cx="1180818" cy="248085"/>
                    </a:xfrm>
                    <a:prstGeom prst="bentConnector3">
                      <a:avLst>
                        <a:gd name="adj1" fmla="val 100012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DD95CD3E-B51D-0B22-F80E-FF64590573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97062" y="4123500"/>
                      <a:ext cx="260057" cy="26657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114000"/>
                        </a:lnSpc>
                      </a:pPr>
                      <a:endParaRPr lang="zh-CN" altLang="en-US" dirty="0"/>
                    </a:p>
                  </p:txBody>
                </p:sp>
                <p:cxnSp>
                  <p:nvCxnSpPr>
                    <p:cNvPr id="264" name="Connector: Elbow 263">
                      <a:extLst>
                        <a:ext uri="{FF2B5EF4-FFF2-40B4-BE49-F238E27FC236}">
                          <a16:creationId xmlns:a16="http://schemas.microsoft.com/office/drawing/2014/main" id="{6160EECA-1C65-F494-0956-7232606E49D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5400000">
                      <a:off x="1487280" y="3916651"/>
                      <a:ext cx="543333" cy="342395"/>
                    </a:xfrm>
                    <a:prstGeom prst="bentConnector3">
                      <a:avLst>
                        <a:gd name="adj1" fmla="val 99437"/>
                      </a:avLst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00" name="Graphic 299">
                    <a:extLst>
                      <a:ext uri="{FF2B5EF4-FFF2-40B4-BE49-F238E27FC236}">
                        <a16:creationId xmlns:a16="http://schemas.microsoft.com/office/drawing/2014/main" id="{DA44CCAD-6030-586C-504C-D0FBA440EBA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1">
                    <a:extLst>
                      <a:ext uri="{96DAC541-7B7A-43D3-8B79-37D633B846F1}">
                        <asvg:svgBlip xmlns:asvg="http://schemas.microsoft.com/office/drawing/2016/SVG/main" r:embed="rId4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388822" y="1737180"/>
                    <a:ext cx="938837" cy="194853"/>
                  </a:xfrm>
                  <a:prstGeom prst="rect">
                    <a:avLst/>
                  </a:prstGeom>
                </p:spPr>
              </p:pic>
              <p:pic>
                <p:nvPicPr>
                  <p:cNvPr id="302" name="Graphic 301">
                    <a:extLst>
                      <a:ext uri="{FF2B5EF4-FFF2-40B4-BE49-F238E27FC236}">
                        <a16:creationId xmlns:a16="http://schemas.microsoft.com/office/drawing/2014/main" id="{D4786011-A090-B00E-2008-475ED61927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3">
                    <a:extLst>
                      <a:ext uri="{96DAC541-7B7A-43D3-8B79-37D633B846F1}">
                        <asvg:svgBlip xmlns:asvg="http://schemas.microsoft.com/office/drawing/2016/SVG/main" r:embed="rId4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5032" y="1810693"/>
                    <a:ext cx="299955" cy="138441"/>
                  </a:xfrm>
                  <a:prstGeom prst="rect">
                    <a:avLst/>
                  </a:prstGeom>
                </p:spPr>
              </p:pic>
              <p:pic>
                <p:nvPicPr>
                  <p:cNvPr id="304" name="Graphic 303">
                    <a:extLst>
                      <a:ext uri="{FF2B5EF4-FFF2-40B4-BE49-F238E27FC236}">
                        <a16:creationId xmlns:a16="http://schemas.microsoft.com/office/drawing/2014/main" id="{684D2A4E-72B8-06B3-BF91-B1165338C73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5">
                    <a:extLst>
                      <a:ext uri="{96DAC541-7B7A-43D3-8B79-37D633B846F1}">
                        <asvg:svgBlip xmlns:asvg="http://schemas.microsoft.com/office/drawing/2016/SVG/main" r:embed="rId4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87220" y="1166216"/>
                    <a:ext cx="297767" cy="141048"/>
                  </a:xfrm>
                  <a:prstGeom prst="rect">
                    <a:avLst/>
                  </a:prstGeom>
                </p:spPr>
              </p:pic>
              <p:cxnSp>
                <p:nvCxnSpPr>
                  <p:cNvPr id="308" name="Connector: Elbow 307">
                    <a:extLst>
                      <a:ext uri="{FF2B5EF4-FFF2-40B4-BE49-F238E27FC236}">
                        <a16:creationId xmlns:a16="http://schemas.microsoft.com/office/drawing/2014/main" id="{25D5D8F5-7B27-1662-594B-F1B46B067DF2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6891471" y="1361512"/>
                    <a:ext cx="422704" cy="144290"/>
                  </a:xfrm>
                  <a:prstGeom prst="bentConnector3">
                    <a:avLst>
                      <a:gd name="adj1" fmla="val 877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Connector: Elbow 309">
                    <a:extLst>
                      <a:ext uri="{FF2B5EF4-FFF2-40B4-BE49-F238E27FC236}">
                        <a16:creationId xmlns:a16="http://schemas.microsoft.com/office/drawing/2014/main" id="{1C0604B2-BA38-475E-4591-DF96577689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5400000" flipH="1" flipV="1">
                    <a:off x="6987524" y="1690903"/>
                    <a:ext cx="242661" cy="132227"/>
                  </a:xfrm>
                  <a:prstGeom prst="bentConnector3">
                    <a:avLst>
                      <a:gd name="adj1" fmla="val -243"/>
                    </a:avLst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23" name="Graphic 322">
                  <a:extLst>
                    <a:ext uri="{FF2B5EF4-FFF2-40B4-BE49-F238E27FC236}">
                      <a16:creationId xmlns:a16="http://schemas.microsoft.com/office/drawing/2014/main" id="{D71BDE97-BFC5-7F05-2428-7F48EEAAB4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89570" y="3201234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24" name="Graphic 323">
                  <a:extLst>
                    <a:ext uri="{FF2B5EF4-FFF2-40B4-BE49-F238E27FC236}">
                      <a16:creationId xmlns:a16="http://schemas.microsoft.com/office/drawing/2014/main" id="{909849BB-4A91-BECE-D68B-76EF67D3DF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868013" y="1851851"/>
                  <a:ext cx="341640" cy="146417"/>
                </a:xfrm>
                <a:prstGeom prst="rect">
                  <a:avLst/>
                </a:prstGeom>
              </p:spPr>
            </p:pic>
            <p:pic>
              <p:nvPicPr>
                <p:cNvPr id="331" name="Graphic 330">
                  <a:extLst>
                    <a:ext uri="{FF2B5EF4-FFF2-40B4-BE49-F238E27FC236}">
                      <a16:creationId xmlns:a16="http://schemas.microsoft.com/office/drawing/2014/main" id="{67FD9ECC-FD5D-F59C-C5D2-3DBA82317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9">
                  <a:extLst>
                    <a:ext uri="{96DAC541-7B7A-43D3-8B79-37D633B846F1}">
                      <asvg:svgBlip xmlns:asvg="http://schemas.microsoft.com/office/drawing/2016/SVG/main" r:embed="rId5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30197" y="2720828"/>
                  <a:ext cx="514350" cy="209550"/>
                </a:xfrm>
                <a:prstGeom prst="rect">
                  <a:avLst/>
                </a:prstGeom>
              </p:spPr>
            </p:pic>
            <p:pic>
              <p:nvPicPr>
                <p:cNvPr id="335" name="Graphic 334">
                  <a:extLst>
                    <a:ext uri="{FF2B5EF4-FFF2-40B4-BE49-F238E27FC236}">
                      <a16:creationId xmlns:a16="http://schemas.microsoft.com/office/drawing/2014/main" id="{D5BBF52F-7889-E55E-F02C-BDBE4A2D3C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1">
                  <a:extLst>
                    <a:ext uri="{96DAC541-7B7A-43D3-8B79-37D633B846F1}">
                      <asvg:svgBlip xmlns:asvg="http://schemas.microsoft.com/office/drawing/2016/SVG/main" r:embed="rId5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18180" y="2987719"/>
                  <a:ext cx="523875" cy="209550"/>
                </a:xfrm>
                <a:prstGeom prst="rect">
                  <a:avLst/>
                </a:prstGeom>
              </p:spPr>
            </p:pic>
            <p:pic>
              <p:nvPicPr>
                <p:cNvPr id="342" name="Graphic 341">
                  <a:extLst>
                    <a:ext uri="{FF2B5EF4-FFF2-40B4-BE49-F238E27FC236}">
                      <a16:creationId xmlns:a16="http://schemas.microsoft.com/office/drawing/2014/main" id="{2D2806E6-731C-B704-C03B-28C208EAD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3">
                  <a:extLst>
                    <a:ext uri="{96DAC541-7B7A-43D3-8B79-37D633B846F1}">
                      <asvg:svgBlip xmlns:asvg="http://schemas.microsoft.com/office/drawing/2016/SVG/main" r:embed="rId5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6628" y="1844366"/>
                  <a:ext cx="400480" cy="128456"/>
                </a:xfrm>
                <a:prstGeom prst="rect">
                  <a:avLst/>
                </a:prstGeom>
              </p:spPr>
            </p:pic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5B637475-DD1B-BED6-4ABA-18205DBA19A5}"/>
                    </a:ext>
                  </a:extLst>
                </p:cNvPr>
                <p:cNvGrpSpPr/>
                <p:nvPr/>
              </p:nvGrpSpPr>
              <p:grpSpPr>
                <a:xfrm>
                  <a:off x="2295895" y="2452043"/>
                  <a:ext cx="954818" cy="144655"/>
                  <a:chOff x="2441513" y="2448942"/>
                  <a:chExt cx="954818" cy="144655"/>
                </a:xfrm>
              </p:grpSpPr>
              <p:pic>
                <p:nvPicPr>
                  <p:cNvPr id="355" name="Graphic 354">
                    <a:extLst>
                      <a:ext uri="{FF2B5EF4-FFF2-40B4-BE49-F238E27FC236}">
                        <a16:creationId xmlns:a16="http://schemas.microsoft.com/office/drawing/2014/main" id="{E3B8FFAE-3BB1-84DB-B6A7-5EB60438B7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5">
                    <a:extLst>
                      <a:ext uri="{96DAC541-7B7A-43D3-8B79-37D633B846F1}">
                        <asvg:svgBlip xmlns:asvg="http://schemas.microsoft.com/office/drawing/2016/SVG/main" r:embed="rId5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49598" y="2494894"/>
                    <a:ext cx="346733" cy="98132"/>
                  </a:xfrm>
                  <a:prstGeom prst="rect">
                    <a:avLst/>
                  </a:prstGeom>
                </p:spPr>
              </p:pic>
              <p:sp>
                <p:nvSpPr>
                  <p:cNvPr id="362" name="TextBox 361">
                    <a:extLst>
                      <a:ext uri="{FF2B5EF4-FFF2-40B4-BE49-F238E27FC236}">
                        <a16:creationId xmlns:a16="http://schemas.microsoft.com/office/drawing/2014/main" id="{4FDA5895-014D-E809-631D-F1FEC33BE306}"/>
                      </a:ext>
                    </a:extLst>
                  </p:cNvPr>
                  <p:cNvSpPr txBox="1"/>
                  <p:nvPr/>
                </p:nvSpPr>
                <p:spPr>
                  <a:xfrm>
                    <a:off x="2441513" y="2448942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</p:grpSp>
            <p:grpSp>
              <p:nvGrpSpPr>
                <p:cNvPr id="376" name="Group 375">
                  <a:extLst>
                    <a:ext uri="{FF2B5EF4-FFF2-40B4-BE49-F238E27FC236}">
                      <a16:creationId xmlns:a16="http://schemas.microsoft.com/office/drawing/2014/main" id="{A8AFB100-D8EC-7E3E-BD7E-E764BEE0BDA6}"/>
                    </a:ext>
                  </a:extLst>
                </p:cNvPr>
                <p:cNvGrpSpPr/>
                <p:nvPr/>
              </p:nvGrpSpPr>
              <p:grpSpPr>
                <a:xfrm>
                  <a:off x="5044497" y="2447293"/>
                  <a:ext cx="994179" cy="144655"/>
                  <a:chOff x="5046726" y="3445531"/>
                  <a:chExt cx="994179" cy="144655"/>
                </a:xfrm>
              </p:grpSpPr>
              <p:sp>
                <p:nvSpPr>
                  <p:cNvPr id="367" name="TextBox 366">
                    <a:extLst>
                      <a:ext uri="{FF2B5EF4-FFF2-40B4-BE49-F238E27FC236}">
                        <a16:creationId xmlns:a16="http://schemas.microsoft.com/office/drawing/2014/main" id="{9E85842C-8010-A157-2B24-4F11643023B2}"/>
                      </a:ext>
                    </a:extLst>
                  </p:cNvPr>
                  <p:cNvSpPr txBox="1"/>
                  <p:nvPr/>
                </p:nvSpPr>
                <p:spPr>
                  <a:xfrm>
                    <a:off x="5046726" y="3445531"/>
                    <a:ext cx="609141" cy="1446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>
                      <a:lnSpc>
                        <a:spcPct val="114000"/>
                      </a:lnSpc>
                    </a:pPr>
                    <a:r>
                      <a:rPr lang="en-US" altLang="zh-CN" sz="900" dirty="0">
                        <a:latin typeface="+mn-lt"/>
                      </a:rPr>
                      <a:t>At timestep </a:t>
                    </a:r>
                    <a:endParaRPr lang="zh-CN" altLang="en-US" sz="900" dirty="0" err="1">
                      <a:latin typeface="+mn-lt"/>
                    </a:endParaRPr>
                  </a:p>
                </p:txBody>
              </p:sp>
              <p:pic>
                <p:nvPicPr>
                  <p:cNvPr id="369" name="Graphic 368">
                    <a:extLst>
                      <a:ext uri="{FF2B5EF4-FFF2-40B4-BE49-F238E27FC236}">
                        <a16:creationId xmlns:a16="http://schemas.microsoft.com/office/drawing/2014/main" id="{69AA6775-5D74-2F39-D954-68453AB83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7">
                    <a:extLst>
                      <a:ext uri="{96DAC541-7B7A-43D3-8B79-37D633B846F1}">
                        <asvg:svgBlip xmlns:asvg="http://schemas.microsoft.com/office/drawing/2016/SVG/main" r:embed="rId5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55867" y="3482361"/>
                    <a:ext cx="385038" cy="1050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72" name="TextBox 371">
                  <a:extLst>
                    <a:ext uri="{FF2B5EF4-FFF2-40B4-BE49-F238E27FC236}">
                      <a16:creationId xmlns:a16="http://schemas.microsoft.com/office/drawing/2014/main" id="{22C597DE-73E2-08E3-AC05-59C420DC3A54}"/>
                    </a:ext>
                  </a:extLst>
                </p:cNvPr>
                <p:cNvSpPr txBox="1"/>
                <p:nvPr/>
              </p:nvSpPr>
              <p:spPr>
                <a:xfrm>
                  <a:off x="5090160" y="3433630"/>
                  <a:ext cx="923331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Canonical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sp>
              <p:nvSpPr>
                <p:cNvPr id="377" name="TextBox 376">
                  <a:extLst>
                    <a:ext uri="{FF2B5EF4-FFF2-40B4-BE49-F238E27FC236}">
                      <a16:creationId xmlns:a16="http://schemas.microsoft.com/office/drawing/2014/main" id="{CF82F73D-13A1-039E-D030-2E9BEB6923D2}"/>
                    </a:ext>
                  </a:extLst>
                </p:cNvPr>
                <p:cNvSpPr txBox="1"/>
                <p:nvPr/>
              </p:nvSpPr>
              <p:spPr>
                <a:xfrm>
                  <a:off x="2244309" y="3443595"/>
                  <a:ext cx="910507" cy="1446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r>
                    <a:rPr lang="en-US" altLang="zh-CN" sz="900" b="1" dirty="0">
                      <a:latin typeface="+mn-lt"/>
                    </a:rPr>
                    <a:t>Deformed Space</a:t>
                  </a:r>
                  <a:endParaRPr lang="zh-CN" altLang="en-US" sz="900" b="1" dirty="0" err="1">
                    <a:latin typeface="+mn-lt"/>
                  </a:endParaRPr>
                </a:p>
              </p:txBody>
            </p:sp>
            <p:pic>
              <p:nvPicPr>
                <p:cNvPr id="378" name="Graphic 377">
                  <a:extLst>
                    <a:ext uri="{FF2B5EF4-FFF2-40B4-BE49-F238E27FC236}">
                      <a16:creationId xmlns:a16="http://schemas.microsoft.com/office/drawing/2014/main" id="{C5E57DCF-CFF5-8A1F-2887-CF3D406484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7">
                  <a:extLst>
                    <a:ext uri="{96DAC541-7B7A-43D3-8B79-37D633B846F1}">
                      <asvg:svgBlip xmlns:asvg="http://schemas.microsoft.com/office/drawing/2016/SVG/main" r:embed="rId4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52799" y="3187249"/>
                  <a:ext cx="341640" cy="146417"/>
                </a:xfrm>
                <a:prstGeom prst="rect">
                  <a:avLst/>
                </a:prstGeom>
              </p:spPr>
            </p:pic>
          </p:grpSp>
          <p:pic>
            <p:nvPicPr>
              <p:cNvPr id="380" name="Graphic 379">
                <a:extLst>
                  <a:ext uri="{FF2B5EF4-FFF2-40B4-BE49-F238E27FC236}">
                    <a16:creationId xmlns:a16="http://schemas.microsoft.com/office/drawing/2014/main" id="{43D59BC1-F2F6-D789-88F2-D4AC7E11AF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tretch>
                <a:fillRect/>
              </a:stretch>
            </p:blipFill>
            <p:spPr>
              <a:xfrm>
                <a:off x="2370634" y="4476492"/>
                <a:ext cx="341640" cy="146417"/>
              </a:xfrm>
              <a:prstGeom prst="rect">
                <a:avLst/>
              </a:prstGeom>
            </p:spPr>
          </p:pic>
          <p:pic>
            <p:nvPicPr>
              <p:cNvPr id="382" name="Graphic 381">
                <a:extLst>
                  <a:ext uri="{FF2B5EF4-FFF2-40B4-BE49-F238E27FC236}">
                    <a16:creationId xmlns:a16="http://schemas.microsoft.com/office/drawing/2014/main" id="{8AD05028-5260-91FD-D971-40F6E5E54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>
                <a:extLs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tretch>
                <a:fillRect/>
              </a:stretch>
            </p:blipFill>
            <p:spPr>
              <a:xfrm>
                <a:off x="4260704" y="3748290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5" name="Graphic 384">
                <a:extLst>
                  <a:ext uri="{FF2B5EF4-FFF2-40B4-BE49-F238E27FC236}">
                    <a16:creationId xmlns:a16="http://schemas.microsoft.com/office/drawing/2014/main" id="{860E4F4F-2ED3-6605-4C8B-7CFFCAE670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>
                <a:extLs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tretch>
                <a:fillRect/>
              </a:stretch>
            </p:blipFill>
            <p:spPr>
              <a:xfrm>
                <a:off x="4248671" y="4249109"/>
                <a:ext cx="1118000" cy="468000"/>
              </a:xfrm>
              <a:prstGeom prst="rect">
                <a:avLst/>
              </a:prstGeom>
            </p:spPr>
          </p:pic>
          <p:pic>
            <p:nvPicPr>
              <p:cNvPr id="386" name="Graphic 385">
                <a:extLst>
                  <a:ext uri="{FF2B5EF4-FFF2-40B4-BE49-F238E27FC236}">
                    <a16:creationId xmlns:a16="http://schemas.microsoft.com/office/drawing/2014/main" id="{D9D2795D-D2AD-BBF9-2D59-45A1095C41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tretch>
                <a:fillRect/>
              </a:stretch>
            </p:blipFill>
            <p:spPr>
              <a:xfrm>
                <a:off x="2718291" y="4472384"/>
                <a:ext cx="400480" cy="12845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/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1200" b="0" i="1" dirty="0" smtClean="0">
                                <a:latin typeface="Cambria Math" panose="02040503050406030204" pitchFamily="18" charset="0"/>
                              </a:rPr>
                              <m:t>𝑔𝑡</m:t>
                            </m:r>
                          </m:sub>
                        </m:sSub>
                        <m:r>
                          <a:rPr lang="en-US" altLang="zh-CN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1200" dirty="0" err="1">
                    <a:latin typeface="+mn-lt"/>
                  </a:endParaRPr>
                </a:p>
              </p:txBody>
            </p:sp>
          </mc:Choice>
          <mc:Fallback>
            <p:sp>
              <p:nvSpPr>
                <p:cNvPr id="388" name="TextBox 387">
                  <a:extLst>
                    <a:ext uri="{FF2B5EF4-FFF2-40B4-BE49-F238E27FC236}">
                      <a16:creationId xmlns:a16="http://schemas.microsoft.com/office/drawing/2014/main" id="{907DB683-0B51-E5B9-755F-67563D6F9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68770" y="988066"/>
                  <a:ext cx="285526" cy="227691"/>
                </a:xfrm>
                <a:prstGeom prst="rect">
                  <a:avLst/>
                </a:prstGeom>
                <a:blipFill>
                  <a:blip r:embed="rId63"/>
                  <a:stretch>
                    <a:fillRect l="-10638"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9B1F20-2E69-BFA7-8F8F-DFFAF81F73CE}"/>
              </a:ext>
            </a:extLst>
          </p:cNvPr>
          <p:cNvSpPr txBox="1"/>
          <p:nvPr/>
        </p:nvSpPr>
        <p:spPr>
          <a:xfrm>
            <a:off x="543261" y="1484554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CC42DB-661B-BBDB-630E-5E2D737E6991}"/>
              </a:ext>
            </a:extLst>
          </p:cNvPr>
          <p:cNvGrpSpPr/>
          <p:nvPr/>
        </p:nvGrpSpPr>
        <p:grpSpPr>
          <a:xfrm>
            <a:off x="543261" y="1895415"/>
            <a:ext cx="3509619" cy="1134384"/>
            <a:chOff x="657225" y="1838688"/>
            <a:chExt cx="3509619" cy="1134384"/>
          </a:xfrm>
        </p:grpSpPr>
        <p:pic>
          <p:nvPicPr>
            <p:cNvPr id="12" name="Picture 11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DD905805-856A-BC6B-F22E-60136E6F7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225" y="1838689"/>
              <a:ext cx="1133475" cy="1133475"/>
            </a:xfrm>
            <a:prstGeom prst="rect">
              <a:avLst/>
            </a:prstGeom>
          </p:spPr>
        </p:pic>
        <p:pic>
          <p:nvPicPr>
            <p:cNvPr id="14" name="Picture 13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B2045D19-10A3-D145-6627-4E2D197D6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5297" y="1838688"/>
              <a:ext cx="1133475" cy="1133475"/>
            </a:xfrm>
            <a:prstGeom prst="rect">
              <a:avLst/>
            </a:prstGeom>
          </p:spPr>
        </p:pic>
        <p:pic>
          <p:nvPicPr>
            <p:cNvPr id="16" name="Picture 1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B53212DD-6209-EC36-E4FC-A8E7B17EE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33369" y="1839597"/>
              <a:ext cx="1133475" cy="113347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B687A18-773D-51EF-93E4-87956C7224BF}"/>
              </a:ext>
            </a:extLst>
          </p:cNvPr>
          <p:cNvGrpSpPr/>
          <p:nvPr/>
        </p:nvGrpSpPr>
        <p:grpSpPr>
          <a:xfrm>
            <a:off x="835996" y="2138304"/>
            <a:ext cx="7831330" cy="754380"/>
            <a:chOff x="835996" y="2138304"/>
            <a:chExt cx="7831330" cy="7543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BB5E21-B90D-BDD3-3411-42867416D461}"/>
                </a:ext>
              </a:extLst>
            </p:cNvPr>
            <p:cNvSpPr/>
            <p:nvPr/>
          </p:nvSpPr>
          <p:spPr>
            <a:xfrm>
              <a:off x="835996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B98F78-D5D3-24DC-9E16-6C1DF27E0FBC}"/>
                </a:ext>
              </a:extLst>
            </p:cNvPr>
            <p:cNvSpPr/>
            <p:nvPr/>
          </p:nvSpPr>
          <p:spPr>
            <a:xfrm>
              <a:off x="2023427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C861C37-EDE4-22FD-0963-50C69C54B851}"/>
                </a:ext>
              </a:extLst>
            </p:cNvPr>
            <p:cNvSpPr/>
            <p:nvPr/>
          </p:nvSpPr>
          <p:spPr>
            <a:xfrm>
              <a:off x="3165773" y="2513589"/>
              <a:ext cx="579120" cy="29464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33" name="Picture 32" descr="A picture containing indoor, wall, ceiling&#10;&#10;Description automatically generated">
              <a:extLst>
                <a:ext uri="{FF2B5EF4-FFF2-40B4-BE49-F238E27FC236}">
                  <a16:creationId xmlns:a16="http://schemas.microsoft.com/office/drawing/2014/main" id="{36445C6E-E008-8FB0-3FCB-219710211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827" t="54538" r="23080" b="19467"/>
            <a:stretch/>
          </p:blipFill>
          <p:spPr>
            <a:xfrm>
              <a:off x="4217734" y="2153042"/>
              <a:ext cx="1417320" cy="721093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5" name="Picture 34" descr="A picture containing indoor, wall, ceiling, bed&#10;&#10;Description automatically generated">
              <a:extLst>
                <a:ext uri="{FF2B5EF4-FFF2-40B4-BE49-F238E27FC236}">
                  <a16:creationId xmlns:a16="http://schemas.microsoft.com/office/drawing/2014/main" id="{6316F8CB-3474-D31F-CF7C-406E5B2FA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770" t="54538" r="23137" b="19467"/>
            <a:stretch/>
          </p:blipFill>
          <p:spPr>
            <a:xfrm>
              <a:off x="5733869" y="2153042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pic>
          <p:nvPicPr>
            <p:cNvPr id="37" name="Picture 3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2D6D5B2-4B07-CDE2-D874-BAD7142A9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736" t="54929" r="27171" b="19077"/>
            <a:stretch/>
          </p:blipFill>
          <p:spPr>
            <a:xfrm>
              <a:off x="7250005" y="2154941"/>
              <a:ext cx="1417321" cy="721092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</p:pic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E1B49A-A459-4B58-3FB5-A4C15503C423}"/>
                </a:ext>
              </a:extLst>
            </p:cNvPr>
            <p:cNvCxnSpPr/>
            <p:nvPr/>
          </p:nvCxnSpPr>
          <p:spPr>
            <a:xfrm flipV="1">
              <a:off x="3744893" y="2138304"/>
              <a:ext cx="450253" cy="375284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E3DA1D-3D67-A6AB-3D4E-0091EEBC4145}"/>
                </a:ext>
              </a:extLst>
            </p:cNvPr>
            <p:cNvCxnSpPr>
              <a:cxnSpLocks/>
            </p:cNvCxnSpPr>
            <p:nvPr/>
          </p:nvCxnSpPr>
          <p:spPr>
            <a:xfrm>
              <a:off x="3744893" y="2808229"/>
              <a:ext cx="472605" cy="84455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F5D6B19C-4AE9-559D-44F2-8642024CF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333" y="3178706"/>
            <a:ext cx="1133475" cy="1133475"/>
          </a:xfrm>
          <a:prstGeom prst="rect">
            <a:avLst/>
          </a:prstGeom>
        </p:spPr>
      </p:pic>
      <p:pic>
        <p:nvPicPr>
          <p:cNvPr id="51" name="Picture 50" descr="A dog with its mouth open&#10;&#10;Description automatically generated with low confidence">
            <a:extLst>
              <a:ext uri="{FF2B5EF4-FFF2-40B4-BE49-F238E27FC236}">
                <a16:creationId xmlns:a16="http://schemas.microsoft.com/office/drawing/2014/main" id="{1C3FF989-94B3-88C1-C34C-AB6B515CC5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92" y="3176384"/>
            <a:ext cx="1133476" cy="1133476"/>
          </a:xfrm>
          <a:prstGeom prst="rect">
            <a:avLst/>
          </a:prstGeom>
        </p:spPr>
      </p:pic>
      <p:pic>
        <p:nvPicPr>
          <p:cNvPr id="53" name="Picture 52" descr="A picture containing indoor, floor, wall, dog&#10;&#10;Description automatically generated">
            <a:extLst>
              <a:ext uri="{FF2B5EF4-FFF2-40B4-BE49-F238E27FC236}">
                <a16:creationId xmlns:a16="http://schemas.microsoft.com/office/drawing/2014/main" id="{E4A28C31-DAF7-A432-0F14-02B63C4A42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9404" y="3177995"/>
            <a:ext cx="1133476" cy="1133476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D18B667-4A93-1968-FFA1-890959590DAE}"/>
              </a:ext>
            </a:extLst>
          </p:cNvPr>
          <p:cNvGrpSpPr/>
          <p:nvPr/>
        </p:nvGrpSpPr>
        <p:grpSpPr>
          <a:xfrm>
            <a:off x="710266" y="3413329"/>
            <a:ext cx="7959493" cy="758171"/>
            <a:chOff x="710266" y="3413329"/>
            <a:chExt cx="7959493" cy="75817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D688B9-6D6B-042C-EFF5-68932AD4FD7F}"/>
                </a:ext>
              </a:extLst>
            </p:cNvPr>
            <p:cNvSpPr/>
            <p:nvPr/>
          </p:nvSpPr>
          <p:spPr>
            <a:xfrm>
              <a:off x="71026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0106F12-7880-A08B-C5E5-C275FFF1A42A}"/>
                </a:ext>
              </a:extLst>
            </p:cNvPr>
            <p:cNvSpPr/>
            <p:nvPr/>
          </p:nvSpPr>
          <p:spPr>
            <a:xfrm>
              <a:off x="189771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5A8519C-D6DB-2A97-C1DB-0CD1C5ADC77E}"/>
                </a:ext>
              </a:extLst>
            </p:cNvPr>
            <p:cNvSpPr/>
            <p:nvPr/>
          </p:nvSpPr>
          <p:spPr>
            <a:xfrm>
              <a:off x="3086436" y="3831849"/>
              <a:ext cx="579120" cy="294640"/>
            </a:xfrm>
            <a:prstGeom prst="rect">
              <a:avLst/>
            </a:prstGeom>
            <a:noFill/>
            <a:ln>
              <a:solidFill>
                <a:srgbClr val="00529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14000"/>
                </a:lnSpc>
              </a:pPr>
              <a:endParaRPr lang="zh-CN" altLang="en-US" dirty="0"/>
            </a:p>
          </p:txBody>
        </p:sp>
        <p:pic>
          <p:nvPicPr>
            <p:cNvPr id="59" name="Picture 58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30688DCC-7A6E-3A38-01D8-7A202014C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734" t="57686" r="34174" b="16320"/>
            <a:stretch/>
          </p:blipFill>
          <p:spPr>
            <a:xfrm>
              <a:off x="5740254" y="3433637"/>
              <a:ext cx="1417321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1" name="Picture 60" descr="A dog with its mouth open&#10;&#10;Description automatically generated with low confidence">
              <a:extLst>
                <a:ext uri="{FF2B5EF4-FFF2-40B4-BE49-F238E27FC236}">
                  <a16:creationId xmlns:a16="http://schemas.microsoft.com/office/drawing/2014/main" id="{41CA33F0-E9B3-F455-26B0-66A091271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679" t="57439" r="34229" b="16567"/>
            <a:stretch/>
          </p:blipFill>
          <p:spPr>
            <a:xfrm>
              <a:off x="4217498" y="3431878"/>
              <a:ext cx="1417320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pic>
          <p:nvPicPr>
            <p:cNvPr id="64" name="Picture 63" descr="A picture containing indoor, floor, wall, dog&#10;&#10;Description automatically generated">
              <a:extLst>
                <a:ext uri="{FF2B5EF4-FFF2-40B4-BE49-F238E27FC236}">
                  <a16:creationId xmlns:a16="http://schemas.microsoft.com/office/drawing/2014/main" id="{22EF9D57-7D17-B3FA-0709-36612378BB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737" t="57686" r="34171" b="16320"/>
            <a:stretch/>
          </p:blipFill>
          <p:spPr>
            <a:xfrm>
              <a:off x="7247570" y="3431878"/>
              <a:ext cx="1422189" cy="721093"/>
            </a:xfrm>
            <a:prstGeom prst="rect">
              <a:avLst/>
            </a:prstGeom>
            <a:ln w="28575">
              <a:solidFill>
                <a:srgbClr val="005293"/>
              </a:solidFill>
            </a:ln>
          </p:spPr>
        </p:pic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74B295D-CDB2-00BC-FD84-0E0D3D84B8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5345" y="3413329"/>
              <a:ext cx="562153" cy="424038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A5CC81F-9022-CF65-E746-2AAFF5B5DCE1}"/>
                </a:ext>
              </a:extLst>
            </p:cNvPr>
            <p:cNvCxnSpPr>
              <a:cxnSpLocks/>
            </p:cNvCxnSpPr>
            <p:nvPr/>
          </p:nvCxnSpPr>
          <p:spPr>
            <a:xfrm>
              <a:off x="3665556" y="4126489"/>
              <a:ext cx="551942" cy="45011"/>
            </a:xfrm>
            <a:prstGeom prst="line">
              <a:avLst/>
            </a:prstGeom>
            <a:ln w="19050">
              <a:solidFill>
                <a:srgbClr val="00529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51D6A4D-7194-6167-9FFC-CCCCAEF4FA1A}"/>
              </a:ext>
            </a:extLst>
          </p:cNvPr>
          <p:cNvGrpSpPr/>
          <p:nvPr/>
        </p:nvGrpSpPr>
        <p:grpSpPr>
          <a:xfrm>
            <a:off x="919334" y="4395522"/>
            <a:ext cx="2903532" cy="176908"/>
            <a:chOff x="1243126" y="3033032"/>
            <a:chExt cx="2903532" cy="1769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A6A09EA-4FF1-4DEC-D0E6-E3EC28C01939}"/>
                </a:ext>
              </a:extLst>
            </p:cNvPr>
            <p:cNvSpPr txBox="1"/>
            <p:nvPr/>
          </p:nvSpPr>
          <p:spPr>
            <a:xfrm>
              <a:off x="1243126" y="3033032"/>
              <a:ext cx="304571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Ours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5B0BC7F-B1C0-CB49-044D-B19DAE8EC7BF}"/>
                </a:ext>
              </a:extLst>
            </p:cNvPr>
            <p:cNvSpPr txBox="1"/>
            <p:nvPr/>
          </p:nvSpPr>
          <p:spPr>
            <a:xfrm>
              <a:off x="2268091" y="3033032"/>
              <a:ext cx="519373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>
                  <a:latin typeface="+mn-lt"/>
                </a:rPr>
                <a:t>D-</a:t>
              </a:r>
              <a:r>
                <a:rPr lang="en-US" altLang="zh-CN" sz="1100" dirty="0" err="1">
                  <a:latin typeface="+mn-lt"/>
                </a:rPr>
                <a:t>NeRF</a:t>
              </a:r>
              <a:endParaRPr lang="zh-CN" altLang="en-US" sz="1100" dirty="0" err="1">
                <a:latin typeface="+mn-lt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6F7BD2B-043A-050E-077D-03DCF909FB1D}"/>
                </a:ext>
              </a:extLst>
            </p:cNvPr>
            <p:cNvSpPr txBox="1"/>
            <p:nvPr/>
          </p:nvSpPr>
          <p:spPr>
            <a:xfrm>
              <a:off x="3396453" y="3033032"/>
              <a:ext cx="750205" cy="1769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100" dirty="0" err="1">
                  <a:latin typeface="+mn-lt"/>
                </a:rPr>
                <a:t>Groundtruth</a:t>
              </a:r>
              <a:endParaRPr lang="zh-CN" altLang="en-US" sz="1100" dirty="0" err="1">
                <a:latin typeface="+mn-lt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4DCDB3E1-B0D4-371F-3297-6861521C19E4}"/>
              </a:ext>
            </a:extLst>
          </p:cNvPr>
          <p:cNvGrpSpPr/>
          <p:nvPr/>
        </p:nvGrpSpPr>
        <p:grpSpPr>
          <a:xfrm>
            <a:off x="4632000" y="1892004"/>
            <a:ext cx="3509619" cy="2680426"/>
            <a:chOff x="4632000" y="1892004"/>
            <a:chExt cx="3509619" cy="2680426"/>
          </a:xfrm>
        </p:grpSpPr>
        <p:pic>
          <p:nvPicPr>
            <p:cNvPr id="23" name="Picture 22" descr="A picture containing indoor, sun&#10;&#10;Description automatically generated">
              <a:extLst>
                <a:ext uri="{FF2B5EF4-FFF2-40B4-BE49-F238E27FC236}">
                  <a16:creationId xmlns:a16="http://schemas.microsoft.com/office/drawing/2014/main" id="{19182574-1D66-C3FE-C443-F1DB4E6A6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08144" y="1892004"/>
              <a:ext cx="1133475" cy="1133475"/>
            </a:xfrm>
            <a:prstGeom prst="rect">
              <a:avLst/>
            </a:prstGeom>
          </p:spPr>
        </p:pic>
        <p:pic>
          <p:nvPicPr>
            <p:cNvPr id="25" name="Picture 2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D1FCC98-A7A0-7B43-6650-092DE622E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20072" y="1892004"/>
              <a:ext cx="1133475" cy="1133475"/>
            </a:xfrm>
            <a:prstGeom prst="rect">
              <a:avLst/>
            </a:prstGeom>
          </p:spPr>
        </p:pic>
        <p:pic>
          <p:nvPicPr>
            <p:cNvPr id="27" name="Picture 26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96375631-2D32-4292-E02D-F7D6E8A98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32000" y="1892004"/>
              <a:ext cx="1133475" cy="1133475"/>
            </a:xfrm>
            <a:prstGeom prst="rect">
              <a:avLst/>
            </a:prstGeom>
          </p:spPr>
        </p:pic>
        <p:pic>
          <p:nvPicPr>
            <p:cNvPr id="80" name="Picture 79" descr="A picture containing text, blur&#10;&#10;Description automatically generated">
              <a:extLst>
                <a:ext uri="{FF2B5EF4-FFF2-40B4-BE49-F238E27FC236}">
                  <a16:creationId xmlns:a16="http://schemas.microsoft.com/office/drawing/2014/main" id="{2730B77E-11CE-7EA4-B495-B8967C4C7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30250" y="3182316"/>
              <a:ext cx="1129155" cy="1129155"/>
            </a:xfrm>
            <a:prstGeom prst="rect">
              <a:avLst/>
            </a:prstGeom>
          </p:spPr>
        </p:pic>
        <p:pic>
          <p:nvPicPr>
            <p:cNvPr id="82" name="Picture 81" descr="A dog standing on a table&#10;&#10;Description automatically generated with low confidence">
              <a:extLst>
                <a:ext uri="{FF2B5EF4-FFF2-40B4-BE49-F238E27FC236}">
                  <a16:creationId xmlns:a16="http://schemas.microsoft.com/office/drawing/2014/main" id="{8DF41F2C-BA38-2D9F-38BA-2DA58964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12464" y="3182316"/>
              <a:ext cx="1129155" cy="1129155"/>
            </a:xfrm>
            <a:prstGeom prst="rect">
              <a:avLst/>
            </a:prstGeom>
          </p:spPr>
        </p:pic>
        <p:pic>
          <p:nvPicPr>
            <p:cNvPr id="84" name="Picture 83" descr="A dog sitting at a table&#10;&#10;Description automatically generated with low confidence">
              <a:extLst>
                <a:ext uri="{FF2B5EF4-FFF2-40B4-BE49-F238E27FC236}">
                  <a16:creationId xmlns:a16="http://schemas.microsoft.com/office/drawing/2014/main" id="{7B4EF61B-10CA-AB37-ED77-770C2C69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36320" y="3178545"/>
              <a:ext cx="1129155" cy="1129155"/>
            </a:xfrm>
            <a:prstGeom prst="rect">
              <a:avLst/>
            </a:prstGeom>
          </p:spPr>
        </p:pic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C6E020D-1EDA-1FED-F79A-D4141E9EFBB7}"/>
                </a:ext>
              </a:extLst>
            </p:cNvPr>
            <p:cNvGrpSpPr/>
            <p:nvPr/>
          </p:nvGrpSpPr>
          <p:grpSpPr>
            <a:xfrm>
              <a:off x="4990763" y="4395522"/>
              <a:ext cx="2959143" cy="176908"/>
              <a:chOff x="1243126" y="3033032"/>
              <a:chExt cx="2959143" cy="176908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91F1BCCC-5AB2-EF0C-E74E-C72C3C1659EE}"/>
                  </a:ext>
                </a:extLst>
              </p:cNvPr>
              <p:cNvSpPr txBox="1"/>
              <p:nvPr/>
            </p:nvSpPr>
            <p:spPr>
              <a:xfrm>
                <a:off x="1243126" y="3033032"/>
                <a:ext cx="304571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Ours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DB85701D-8F93-FABC-E569-FD3310BD33EB}"/>
                  </a:ext>
                </a:extLst>
              </p:cNvPr>
              <p:cNvSpPr txBox="1"/>
              <p:nvPr/>
            </p:nvSpPr>
            <p:spPr>
              <a:xfrm>
                <a:off x="2379485" y="3033032"/>
                <a:ext cx="519373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>
                    <a:latin typeface="+mn-lt"/>
                  </a:rPr>
                  <a:t>D-</a:t>
                </a:r>
                <a:r>
                  <a:rPr lang="en-US" altLang="zh-CN" sz="1100" dirty="0" err="1">
                    <a:latin typeface="+mn-lt"/>
                  </a:rPr>
                  <a:t>NeRF</a:t>
                </a:r>
                <a:endParaRPr lang="zh-CN" altLang="en-US" sz="1100" dirty="0" err="1">
                  <a:latin typeface="+mn-lt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51CFC14-260E-BF9C-4AE7-AC781BBA22C0}"/>
                  </a:ext>
                </a:extLst>
              </p:cNvPr>
              <p:cNvSpPr txBox="1"/>
              <p:nvPr/>
            </p:nvSpPr>
            <p:spPr>
              <a:xfrm>
                <a:off x="3452064" y="3033032"/>
                <a:ext cx="750205" cy="176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1100" dirty="0" err="1">
                    <a:latin typeface="+mn-lt"/>
                  </a:rPr>
                  <a:t>Groundtruth</a:t>
                </a:r>
                <a:endParaRPr lang="zh-CN" altLang="en-US" sz="1100" dirty="0" err="1">
                  <a:latin typeface="+mn-lt"/>
                </a:endParaRPr>
              </a:p>
            </p:txBody>
          </p:sp>
        </p:grp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663553B5-C9E8-666D-EA8C-B85FA23B264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03530" y="29636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4098" name="Picture 2" descr="[video-to-gif output image]">
            <a:extLst>
              <a:ext uri="{FF2B5EF4-FFF2-40B4-BE49-F238E27FC236}">
                <a16:creationId xmlns:a16="http://schemas.microsoft.com/office/drawing/2014/main" id="{F7940290-7F20-392A-A391-049DE0BEB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[video-to-gif output image]">
            <a:extLst>
              <a:ext uri="{FF2B5EF4-FFF2-40B4-BE49-F238E27FC236}">
                <a16:creationId xmlns:a16="http://schemas.microsoft.com/office/drawing/2014/main" id="{8601C421-AE7E-A080-0E5C-7187071E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3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[video-to-gif output image]">
            <a:extLst>
              <a:ext uri="{FF2B5EF4-FFF2-40B4-BE49-F238E27FC236}">
                <a16:creationId xmlns:a16="http://schemas.microsoft.com/office/drawing/2014/main" id="{F0434A16-1973-4D85-DA7F-C610662AB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[video-to-gif output image]">
            <a:extLst>
              <a:ext uri="{FF2B5EF4-FFF2-40B4-BE49-F238E27FC236}">
                <a16:creationId xmlns:a16="http://schemas.microsoft.com/office/drawing/2014/main" id="{2C5B64B6-250B-593F-29BB-D7554BC0B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[video-to-gif output image]">
            <a:extLst>
              <a:ext uri="{FF2B5EF4-FFF2-40B4-BE49-F238E27FC236}">
                <a16:creationId xmlns:a16="http://schemas.microsoft.com/office/drawing/2014/main" id="{A651E4E3-7C65-E65D-E1EB-9B5F9D323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873160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[video-to-gif output image]">
            <a:extLst>
              <a:ext uri="{FF2B5EF4-FFF2-40B4-BE49-F238E27FC236}">
                <a16:creationId xmlns:a16="http://schemas.microsoft.com/office/drawing/2014/main" id="{6F78D943-5223-C991-C0BF-9143F1169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779" y="2909967"/>
            <a:ext cx="188595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74A76A-803F-1E38-D63E-17CFAFB15514}"/>
              </a:ext>
            </a:extLst>
          </p:cNvPr>
          <p:cNvSpPr txBox="1"/>
          <p:nvPr/>
        </p:nvSpPr>
        <p:spPr>
          <a:xfrm>
            <a:off x="6853596" y="872560"/>
            <a:ext cx="189474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Qualitative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2298BAD-E53F-247D-694B-4789B24C22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6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54330" y="946600"/>
            <a:ext cx="8508999" cy="380810"/>
          </a:xfrm>
        </p:spPr>
        <p:txBody>
          <a:bodyPr/>
          <a:lstStyle/>
          <a:p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E10BC-11AE-9B3A-1EB0-8292C9E57689}"/>
              </a:ext>
            </a:extLst>
          </p:cNvPr>
          <p:cNvSpPr txBox="1"/>
          <p:nvPr/>
        </p:nvSpPr>
        <p:spPr>
          <a:xfrm>
            <a:off x="543261" y="1484554"/>
            <a:ext cx="202138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+mn-lt"/>
              </a:rPr>
              <a:t>Quantitative Result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96252-1842-BF9A-F7A9-B577011D7F16}"/>
              </a:ext>
            </a:extLst>
          </p:cNvPr>
          <p:cNvSpPr txBox="1"/>
          <p:nvPr/>
        </p:nvSpPr>
        <p:spPr>
          <a:xfrm>
            <a:off x="2737368" y="1851606"/>
            <a:ext cx="3355086" cy="16432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b="1" dirty="0">
                <a:latin typeface="+mn-lt"/>
              </a:rPr>
              <a:t>PSNR</a:t>
            </a:r>
            <a:r>
              <a:rPr lang="de-DE" altLang="zh-CN" sz="1600" b="1" dirty="0"/>
              <a:t>↑</a:t>
            </a:r>
            <a:r>
              <a:rPr lang="en-US" altLang="zh-CN" sz="1600" b="1" dirty="0">
                <a:latin typeface="+mn-lt"/>
              </a:rPr>
              <a:t>   LPIPS</a:t>
            </a:r>
            <a:r>
              <a:rPr lang="de-DE" altLang="zh-CN" sz="1600" b="1" dirty="0"/>
              <a:t>↓    </a:t>
            </a:r>
            <a:r>
              <a:rPr lang="en-US" altLang="zh-CN" sz="1600" b="1" dirty="0">
                <a:latin typeface="+mn-lt"/>
              </a:rPr>
              <a:t>SSIM</a:t>
            </a:r>
            <a:r>
              <a:rPr lang="de-DE" altLang="zh-CN" sz="1600" b="1" dirty="0"/>
              <a:t>↑    </a:t>
            </a:r>
            <a:r>
              <a:rPr lang="en-US" altLang="zh-CN" sz="1600" b="1" dirty="0">
                <a:latin typeface="+mn-lt"/>
              </a:rPr>
              <a:t>RMSE</a:t>
            </a:r>
            <a:r>
              <a:rPr lang="de-DE" altLang="zh-CN" sz="1600" b="1" dirty="0"/>
              <a:t>↓</a:t>
            </a:r>
            <a:r>
              <a:rPr lang="en-US" altLang="zh-CN" sz="1600" b="1" dirty="0">
                <a:latin typeface="+mn-lt"/>
              </a:rPr>
              <a:t> </a:t>
            </a:r>
          </a:p>
          <a:p>
            <a:pPr>
              <a:lnSpc>
                <a:spcPct val="114000"/>
              </a:lnSpc>
            </a:pPr>
            <a:r>
              <a:rPr lang="en-US" altLang="zh-CN" sz="700" dirty="0">
                <a:latin typeface="+mn-lt"/>
              </a:rPr>
              <a:t> </a:t>
            </a:r>
            <a:endParaRPr lang="en-US" altLang="zh-CN" sz="5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22.12     </a:t>
            </a:r>
            <a:r>
              <a:rPr lang="en-US" altLang="zh-CN" sz="1600" b="1" dirty="0">
                <a:latin typeface="+mn-lt"/>
              </a:rPr>
              <a:t>0.7313</a:t>
            </a:r>
            <a:r>
              <a:rPr lang="en-US" altLang="zh-CN" sz="1600" dirty="0">
                <a:latin typeface="+mn-lt"/>
              </a:rPr>
              <a:t>    0.3129     3.0537</a:t>
            </a:r>
            <a:endParaRPr lang="en-US" altLang="zh-CN" sz="800" dirty="0">
              <a:latin typeface="+mn-lt"/>
            </a:endParaRP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22.11</a:t>
            </a:r>
            <a:r>
              <a:rPr lang="en-US" altLang="zh-CN" sz="1600" b="1" dirty="0">
                <a:latin typeface="+mn-lt"/>
              </a:rPr>
              <a:t>     </a:t>
            </a:r>
            <a:r>
              <a:rPr lang="en-US" altLang="zh-CN" sz="1600" dirty="0">
                <a:latin typeface="+mn-lt"/>
              </a:rPr>
              <a:t>0.7381    0.3085     0.4593</a:t>
            </a:r>
          </a:p>
          <a:p>
            <a:pPr>
              <a:lnSpc>
                <a:spcPct val="114000"/>
              </a:lnSpc>
            </a:pPr>
            <a:endParaRPr lang="en-US" altLang="zh-CN" sz="400" dirty="0"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22.28</a:t>
            </a:r>
            <a:r>
              <a:rPr lang="en-US" altLang="zh-CN" sz="1600" dirty="0">
                <a:latin typeface="+mn-lt"/>
              </a:rPr>
              <a:t>     0.7374    </a:t>
            </a:r>
            <a:r>
              <a:rPr lang="en-US" altLang="zh-CN" sz="1600" b="1" dirty="0">
                <a:latin typeface="+mn-lt"/>
              </a:rPr>
              <a:t>0.3187 </a:t>
            </a:r>
            <a:r>
              <a:rPr lang="en-US" altLang="zh-CN" sz="1600" dirty="0">
                <a:latin typeface="+mn-lt"/>
              </a:rPr>
              <a:t>    </a:t>
            </a:r>
            <a:r>
              <a:rPr lang="en-US" altLang="zh-CN" sz="1600" b="1" dirty="0">
                <a:latin typeface="+mn-lt"/>
              </a:rPr>
              <a:t>0.4203</a:t>
            </a:r>
          </a:p>
          <a:p>
            <a:pPr>
              <a:lnSpc>
                <a:spcPct val="114000"/>
              </a:lnSpc>
            </a:pPr>
            <a:endParaRPr lang="en-US" altLang="zh-CN" sz="16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E8B28-3415-74BC-3B50-89B222DAC596}"/>
              </a:ext>
            </a:extLst>
          </p:cNvPr>
          <p:cNvSpPr txBox="1"/>
          <p:nvPr/>
        </p:nvSpPr>
        <p:spPr>
          <a:xfrm>
            <a:off x="774441" y="2240527"/>
            <a:ext cx="318998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>
                <a:latin typeface="+mn-lt"/>
              </a:rPr>
              <a:t>w/o</a:t>
            </a:r>
            <a:endParaRPr lang="zh-CN" altLang="en-US" sz="1600" err="1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9FECA-0B93-2D7E-D65F-60D82566E385}"/>
              </a:ext>
            </a:extLst>
          </p:cNvPr>
          <p:cNvSpPr txBox="1"/>
          <p:nvPr/>
        </p:nvSpPr>
        <p:spPr>
          <a:xfrm>
            <a:off x="774441" y="2592244"/>
            <a:ext cx="36388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</a:t>
            </a:r>
            <a:endParaRPr lang="zh-CN" altLang="en-US" sz="1600" dirty="0">
              <a:latin typeface="+mn-l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957569-101E-F103-937A-319AAA433B03}"/>
              </a:ext>
            </a:extLst>
          </p:cNvPr>
          <p:cNvCxnSpPr>
            <a:cxnSpLocks/>
          </p:cNvCxnSpPr>
          <p:nvPr/>
        </p:nvCxnSpPr>
        <p:spPr>
          <a:xfrm>
            <a:off x="732132" y="2200814"/>
            <a:ext cx="53603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67B0B7E-05AD-B0AF-65E7-7029CCD76D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1162" y="4854985"/>
            <a:ext cx="6464280" cy="273844"/>
          </a:xfrm>
        </p:spPr>
        <p:txBody>
          <a:bodyPr/>
          <a:lstStyle/>
          <a:p>
            <a:r>
              <a:rPr lang="de-DE" dirty="0"/>
              <a:t>Chang Luo | </a:t>
            </a:r>
            <a:r>
              <a:rPr lang="de-DE" altLang="zh-CN" dirty="0"/>
              <a:t>Dynamic </a:t>
            </a:r>
            <a:r>
              <a:rPr lang="de-DE" altLang="zh-CN" dirty="0" err="1"/>
              <a:t>NeRF</a:t>
            </a:r>
            <a:r>
              <a:rPr lang="de-DE" altLang="zh-CN" dirty="0"/>
              <a:t> </a:t>
            </a:r>
            <a:r>
              <a:rPr lang="de-DE" altLang="zh-CN" dirty="0" err="1"/>
              <a:t>with</a:t>
            </a:r>
            <a:r>
              <a:rPr lang="de-DE" altLang="zh-CN" dirty="0"/>
              <a:t> Depth-</a:t>
            </a:r>
            <a:r>
              <a:rPr lang="de-DE" altLang="zh-CN" dirty="0" err="1"/>
              <a:t>Guided</a:t>
            </a:r>
            <a:r>
              <a:rPr lang="de-DE" altLang="zh-CN" dirty="0"/>
              <a:t> Supervision – ADL4CV Course Project</a:t>
            </a:r>
            <a:r>
              <a:rPr lang="de-DE" dirty="0"/>
              <a:t> | 11.01.2023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D96704-76F8-EADC-FE41-446A4A38F3E5}"/>
              </a:ext>
            </a:extLst>
          </p:cNvPr>
          <p:cNvSpPr txBox="1"/>
          <p:nvPr/>
        </p:nvSpPr>
        <p:spPr>
          <a:xfrm>
            <a:off x="1289431" y="1851606"/>
            <a:ext cx="1251946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DGS Enabled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45CEED-A5EB-BC18-CFB8-F4A5BD08CF74}"/>
              </a:ext>
            </a:extLst>
          </p:cNvPr>
          <p:cNvSpPr txBox="1"/>
          <p:nvPr/>
        </p:nvSpPr>
        <p:spPr>
          <a:xfrm>
            <a:off x="1834451" y="2237135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3EF48B-8217-9B52-E674-188F57E3E444}"/>
              </a:ext>
            </a:extLst>
          </p:cNvPr>
          <p:cNvSpPr txBox="1"/>
          <p:nvPr/>
        </p:nvSpPr>
        <p:spPr>
          <a:xfrm>
            <a:off x="1824242" y="2592244"/>
            <a:ext cx="10259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x</a:t>
            </a:r>
            <a:endParaRPr lang="zh-CN" altLang="en-US" sz="1600" dirty="0" err="1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32BF32-0E13-A2C9-E33D-0313E88DE4EF}"/>
              </a:ext>
            </a:extLst>
          </p:cNvPr>
          <p:cNvSpPr txBox="1"/>
          <p:nvPr/>
        </p:nvSpPr>
        <p:spPr>
          <a:xfrm>
            <a:off x="774441" y="2909823"/>
            <a:ext cx="363882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with</a:t>
            </a:r>
            <a:endParaRPr lang="zh-CN" altLang="en-US" sz="16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59BB64-C4D2-AEAD-98A9-CFE47C744B34}"/>
              </a:ext>
            </a:extLst>
          </p:cNvPr>
          <p:cNvSpPr txBox="1"/>
          <p:nvPr/>
        </p:nvSpPr>
        <p:spPr>
          <a:xfrm>
            <a:off x="1824242" y="2928093"/>
            <a:ext cx="68930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zh-CN" sz="1600" dirty="0">
                <a:latin typeface="+mn-lt"/>
              </a:rPr>
              <a:t>-</a:t>
            </a:r>
            <a:endParaRPr lang="zh-CN" altLang="en-US" sz="1600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1092563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00000"/>
        </a:solidFill>
        <a:ln>
          <a:solidFill>
            <a:srgbClr val="C0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114000"/>
          </a:lnSpc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NeRFRGBD</Template>
  <TotalTime>0</TotalTime>
  <Words>598</Words>
  <Application>Microsoft Office PowerPoint</Application>
  <PresentationFormat>On-screen Show (16:9)</PresentationFormat>
  <Paragraphs>185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Lucida Grande</vt:lpstr>
      <vt:lpstr>Arial</vt:lpstr>
      <vt:lpstr>Arial</vt:lpstr>
      <vt:lpstr>Calibri</vt:lpstr>
      <vt:lpstr>Cambria Math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Dynamic NeRF with Depth-Guided Supervision</vt:lpstr>
      <vt:lpstr>Motivation</vt:lpstr>
      <vt:lpstr>Related Work: NeRF</vt:lpstr>
      <vt:lpstr>Related Work: Dynamic NeRF</vt:lpstr>
      <vt:lpstr>Related Work:  Dense Depth Priors for NeRF from Sparse Input Views</vt:lpstr>
      <vt:lpstr>Methods</vt:lpstr>
      <vt:lpstr>Current Results</vt:lpstr>
      <vt:lpstr>Current Results</vt:lpstr>
      <vt:lpstr>Current Results</vt:lpstr>
      <vt:lpstr>Current Issues</vt:lpstr>
      <vt:lpstr>Conclusion</vt:lpstr>
      <vt:lpstr>Thank you for your attention!</vt:lpstr>
      <vt:lpstr>Methods: Depth Loss Type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NeRF with Depth-Guided Supervision</dc:title>
  <dc:creator>Chang Luo</dc:creator>
  <cp:lastModifiedBy>Chang Luo</cp:lastModifiedBy>
  <cp:revision>2</cp:revision>
  <cp:lastPrinted>2015-07-30T14:04:45Z</cp:lastPrinted>
  <dcterms:created xsi:type="dcterms:W3CDTF">2023-01-10T15:57:30Z</dcterms:created>
  <dcterms:modified xsi:type="dcterms:W3CDTF">2023-01-15T20:51:50Z</dcterms:modified>
</cp:coreProperties>
</file>